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lvl1pPr>
    <a:lvl2pPr marL="0" marR="0" indent="45720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lvl2pPr>
    <a:lvl3pPr marL="0" marR="0" indent="91440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lvl3pPr>
    <a:lvl4pPr marL="0" marR="0" indent="137160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lvl4pPr>
    <a:lvl5pPr marL="0" marR="0" indent="182880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lvl5pPr>
    <a:lvl6pPr marL="0" marR="0" indent="228600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lvl6pPr>
    <a:lvl7pPr marL="0" marR="0" indent="274320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lvl7pPr>
    <a:lvl8pPr marL="0" marR="0" indent="320040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lvl8pPr>
    <a:lvl9pPr marL="0" marR="0" indent="365760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b="def" i="def"/>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b="def" i="def"/>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b="def" i="def"/>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b="def" i="def"/>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s>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tif>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3.tif>
</file>

<file path=ppt/media/image4.png>
</file>

<file path=ppt/media/image4.tif>
</file>

<file path=ppt/media/image5.png>
</file>

<file path=ppt/media/image5.tif>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68" name="Shape 168"/>
          <p:cNvSpPr/>
          <p:nvPr>
            <p:ph type="sldImg"/>
          </p:nvPr>
        </p:nvSpPr>
        <p:spPr>
          <a:xfrm>
            <a:off x="1143000" y="685800"/>
            <a:ext cx="4572000" cy="3429000"/>
          </a:xfrm>
          <a:prstGeom prst="rect">
            <a:avLst/>
          </a:prstGeom>
        </p:spPr>
        <p:txBody>
          <a:bodyPr/>
          <a:lstStyle/>
          <a:p>
            <a:pPr/>
          </a:p>
        </p:txBody>
      </p:sp>
      <p:sp>
        <p:nvSpPr>
          <p:cNvPr id="169" name="Shape 169"/>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sp>
        <p:nvSpPr>
          <p:cNvPr id="11" name="Author and Date"/>
          <p:cNvSpPr txBox="1"/>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12" name="Presentation Title"/>
          <p:cNvSpPr txBox="1"/>
          <p:nvPr>
            <p:ph type="title" hasCustomPrompt="1"/>
          </p:nvPr>
        </p:nvSpPr>
        <p:spPr>
          <a:xfrm>
            <a:off x="1206496" y="2574991"/>
            <a:ext cx="21971004" cy="4648201"/>
          </a:xfrm>
          <a:prstGeom prst="rect">
            <a:avLst/>
          </a:prstGeom>
        </p:spPr>
        <p:txBody>
          <a:bodyPr anchor="b"/>
          <a:lstStyle>
            <a:lvl1pPr>
              <a:defRPr spc="-232" sz="11600"/>
            </a:lvl1pPr>
          </a:lstStyle>
          <a:p>
            <a:pPr/>
            <a:r>
              <a:t>Presentation Title</a:t>
            </a:r>
          </a:p>
        </p:txBody>
      </p:sp>
      <p:sp>
        <p:nvSpPr>
          <p:cNvPr id="13" name="Body Level One…"/>
          <p:cNvSpPr txBox="1"/>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99" name="Slide Title"/>
          <p:cNvSpPr txBox="1"/>
          <p:nvPr>
            <p:ph type="title" hasCustomPrompt="1"/>
          </p:nvPr>
        </p:nvSpPr>
        <p:spPr>
          <a:xfrm>
            <a:off x="1206500" y="1079500"/>
            <a:ext cx="21971000" cy="1434949"/>
          </a:xfrm>
          <a:prstGeom prst="rect">
            <a:avLst/>
          </a:prstGeom>
        </p:spPr>
        <p:txBody>
          <a:bodyPr/>
          <a:lstStyle/>
          <a:p>
            <a:pPr/>
            <a:r>
              <a:t>Slide Title</a:t>
            </a:r>
          </a:p>
        </p:txBody>
      </p:sp>
      <p:sp>
        <p:nvSpPr>
          <p:cNvPr id="100"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10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spTree>
      <p:nvGrpSpPr>
        <p:cNvPr id="1" name=""/>
        <p:cNvGrpSpPr/>
        <p:nvPr/>
      </p:nvGrpSpPr>
      <p:grpSpPr>
        <a:xfrm>
          <a:off x="0" y="0"/>
          <a:ext cx="0" cy="0"/>
          <a:chOff x="0" y="0"/>
          <a:chExt cx="0" cy="0"/>
        </a:xfrm>
      </p:grpSpPr>
      <p:sp>
        <p:nvSpPr>
          <p:cNvPr id="108" name="Agenda Title"/>
          <p:cNvSpPr txBox="1"/>
          <p:nvPr>
            <p:ph type="title" hasCustomPrompt="1"/>
          </p:nvPr>
        </p:nvSpPr>
        <p:spPr>
          <a:xfrm>
            <a:off x="1206500" y="1079500"/>
            <a:ext cx="21971000" cy="1435100"/>
          </a:xfrm>
          <a:prstGeom prst="rect">
            <a:avLst/>
          </a:prstGeom>
        </p:spPr>
        <p:txBody>
          <a:bodyPr/>
          <a:lstStyle/>
          <a:p>
            <a:pPr/>
            <a:r>
              <a:t>Agenda Title</a:t>
            </a:r>
          </a:p>
        </p:txBody>
      </p:sp>
      <p:sp>
        <p:nvSpPr>
          <p:cNvPr id="109" name="Agenda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Agenda Subtitle</a:t>
            </a:r>
          </a:p>
        </p:txBody>
      </p:sp>
      <p:sp>
        <p:nvSpPr>
          <p:cNvPr id="110" name="Body Level One…"/>
          <p:cNvSpPr txBox="1"/>
          <p:nvPr>
            <p:ph type="body" idx="1" hasCustomPrompt="1"/>
          </p:nvPr>
        </p:nvSpPr>
        <p:spPr>
          <a:prstGeom prst="rect">
            <a:avLst/>
          </a:prstGeom>
        </p:spPr>
        <p:txBody>
          <a:bodyPr/>
          <a:lstStyle>
            <a:lvl1pPr marL="0" indent="0" defTabSz="825500">
              <a:lnSpc>
                <a:spcPct val="100000"/>
              </a:lnSpc>
              <a:spcBef>
                <a:spcPts val="1800"/>
              </a:spcBef>
              <a:buSzTx/>
              <a:buNone/>
              <a:defRPr spc="-55" sz="5500"/>
            </a:lvl1pPr>
            <a:lvl2pPr marL="0" indent="457200" defTabSz="825500">
              <a:lnSpc>
                <a:spcPct val="100000"/>
              </a:lnSpc>
              <a:spcBef>
                <a:spcPts val="1800"/>
              </a:spcBef>
              <a:buSzTx/>
              <a:buNone/>
              <a:defRPr spc="-55" sz="5500"/>
            </a:lvl2pPr>
            <a:lvl3pPr marL="0" indent="914400" defTabSz="825500">
              <a:lnSpc>
                <a:spcPct val="100000"/>
              </a:lnSpc>
              <a:spcBef>
                <a:spcPts val="1800"/>
              </a:spcBef>
              <a:buSzTx/>
              <a:buNone/>
              <a:defRPr spc="-55" sz="5500"/>
            </a:lvl3pPr>
            <a:lvl4pPr marL="0" indent="1371600" defTabSz="825500">
              <a:lnSpc>
                <a:spcPct val="100000"/>
              </a:lnSpc>
              <a:spcBef>
                <a:spcPts val="1800"/>
              </a:spcBef>
              <a:buSzTx/>
              <a:buNone/>
              <a:defRPr spc="-55" sz="5500"/>
            </a:lvl4pPr>
            <a:lvl5pPr marL="0" indent="1828800" defTabSz="825500">
              <a:lnSpc>
                <a:spcPct val="100000"/>
              </a:lnSpc>
              <a:spcBef>
                <a:spcPts val="1800"/>
              </a:spcBef>
              <a:buSzTx/>
              <a:buNone/>
              <a:defRPr spc="-55" sz="5500"/>
            </a:lvl5pPr>
          </a:lstStyle>
          <a:p>
            <a:pPr/>
            <a:r>
              <a:t>Agenda Topics</a:t>
            </a:r>
          </a:p>
          <a:p>
            <a:pPr lvl="1"/>
            <a:r>
              <a:t/>
            </a:r>
          </a:p>
          <a:p>
            <a:pPr lvl="2"/>
            <a:r>
              <a:t/>
            </a:r>
          </a:p>
          <a:p>
            <a:pPr lvl="3"/>
            <a:r>
              <a:t/>
            </a:r>
          </a:p>
          <a:p>
            <a:pPr lvl="4"/>
            <a:r>
              <a:t/>
            </a:r>
          </a:p>
        </p:txBody>
      </p:sp>
      <p:sp>
        <p:nvSpPr>
          <p:cNvPr id="11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tatement">
    <p:spTree>
      <p:nvGrpSpPr>
        <p:cNvPr id="1" name=""/>
        <p:cNvGrpSpPr/>
        <p:nvPr/>
      </p:nvGrpSpPr>
      <p:grpSpPr>
        <a:xfrm>
          <a:off x="0" y="0"/>
          <a:ext cx="0" cy="0"/>
          <a:chOff x="0" y="0"/>
          <a:chExt cx="0" cy="0"/>
        </a:xfrm>
      </p:grpSpPr>
      <p:sp>
        <p:nvSpPr>
          <p:cNvPr id="118" name="Body Level One…"/>
          <p:cNvSpPr txBox="1"/>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pc="-232" sz="11600">
                <a:latin typeface="Helvetica Neue Medium"/>
                <a:ea typeface="Helvetica Neue Medium"/>
                <a:cs typeface="Helvetica Neue Medium"/>
                <a:sym typeface="Helvetica Neue Medium"/>
              </a:defRPr>
            </a:lvl1pPr>
            <a:lvl2pPr marL="0" indent="457200" algn="ctr">
              <a:lnSpc>
                <a:spcPct val="80000"/>
              </a:lnSpc>
              <a:spcBef>
                <a:spcPts val="0"/>
              </a:spcBef>
              <a:buSzTx/>
              <a:buNone/>
              <a:defRPr spc="-232" sz="11600">
                <a:latin typeface="Helvetica Neue Medium"/>
                <a:ea typeface="Helvetica Neue Medium"/>
                <a:cs typeface="Helvetica Neue Medium"/>
                <a:sym typeface="Helvetica Neue Medium"/>
              </a:defRPr>
            </a:lvl2pPr>
            <a:lvl3pPr marL="0" indent="914400" algn="ctr">
              <a:lnSpc>
                <a:spcPct val="80000"/>
              </a:lnSpc>
              <a:spcBef>
                <a:spcPts val="0"/>
              </a:spcBef>
              <a:buSzTx/>
              <a:buNone/>
              <a:defRPr spc="-232" sz="11600">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pc="-232" sz="11600">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pc="-232" sz="11600">
                <a:latin typeface="Helvetica Neue Medium"/>
                <a:ea typeface="Helvetica Neue Medium"/>
                <a:cs typeface="Helvetica Neue Medium"/>
                <a:sym typeface="Helvetica Neue Medium"/>
              </a:defRPr>
            </a:lvl5pPr>
          </a:lstStyle>
          <a:p>
            <a:pPr/>
            <a:r>
              <a:t>Statement</a:t>
            </a:r>
          </a:p>
          <a:p>
            <a:pPr lvl="1"/>
            <a:r>
              <a:t/>
            </a:r>
          </a:p>
          <a:p>
            <a:pPr lvl="2"/>
            <a:r>
              <a:t/>
            </a:r>
          </a:p>
          <a:p>
            <a:pPr lvl="3"/>
            <a:r>
              <a:t/>
            </a:r>
          </a:p>
          <a:p>
            <a:pPr lvl="4"/>
            <a:r>
              <a:t/>
            </a:r>
          </a:p>
        </p:txBody>
      </p:sp>
      <p:sp>
        <p:nvSpPr>
          <p:cNvPr id="11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 Fact">
    <p:spTree>
      <p:nvGrpSpPr>
        <p:cNvPr id="1" name=""/>
        <p:cNvGrpSpPr/>
        <p:nvPr/>
      </p:nvGrpSpPr>
      <p:grpSpPr>
        <a:xfrm>
          <a:off x="0" y="0"/>
          <a:ext cx="0" cy="0"/>
          <a:chOff x="0" y="0"/>
          <a:chExt cx="0" cy="0"/>
        </a:xfrm>
      </p:grpSpPr>
      <p:sp>
        <p:nvSpPr>
          <p:cNvPr id="126" name="Body Level One…"/>
          <p:cNvSpPr txBox="1"/>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b="1" spc="-250" sz="25000"/>
            </a:lvl1pPr>
            <a:lvl2pPr marL="0" indent="457200" algn="ctr">
              <a:lnSpc>
                <a:spcPct val="80000"/>
              </a:lnSpc>
              <a:spcBef>
                <a:spcPts val="0"/>
              </a:spcBef>
              <a:buSzTx/>
              <a:buNone/>
              <a:defRPr b="1" spc="-250" sz="25000"/>
            </a:lvl2pPr>
            <a:lvl3pPr marL="0" indent="914400" algn="ctr">
              <a:lnSpc>
                <a:spcPct val="80000"/>
              </a:lnSpc>
              <a:spcBef>
                <a:spcPts val="0"/>
              </a:spcBef>
              <a:buSzTx/>
              <a:buNone/>
              <a:defRPr b="1" spc="-250" sz="25000"/>
            </a:lvl3pPr>
            <a:lvl4pPr marL="0" indent="1371600" algn="ctr">
              <a:lnSpc>
                <a:spcPct val="80000"/>
              </a:lnSpc>
              <a:spcBef>
                <a:spcPts val="0"/>
              </a:spcBef>
              <a:buSzTx/>
              <a:buNone/>
              <a:defRPr b="1" spc="-250" sz="25000"/>
            </a:lvl4pPr>
            <a:lvl5pPr marL="0" indent="1828800" algn="ctr">
              <a:lnSpc>
                <a:spcPct val="80000"/>
              </a:lnSpc>
              <a:spcBef>
                <a:spcPts val="0"/>
              </a:spcBef>
              <a:buSzTx/>
              <a:buNone/>
              <a:defRPr b="1" spc="-250" sz="25000"/>
            </a:lvl5pPr>
          </a:lstStyle>
          <a:p>
            <a:pPr/>
            <a:r>
              <a:t>100%</a:t>
            </a:r>
          </a:p>
          <a:p>
            <a:pPr lvl="1"/>
            <a:r>
              <a:t/>
            </a:r>
          </a:p>
          <a:p>
            <a:pPr lvl="2"/>
            <a:r>
              <a:t/>
            </a:r>
          </a:p>
          <a:p>
            <a:pPr lvl="3"/>
            <a:r>
              <a:t/>
            </a:r>
          </a:p>
          <a:p>
            <a:pPr lvl="4"/>
            <a:r>
              <a:t/>
            </a:r>
          </a:p>
        </p:txBody>
      </p:sp>
      <p:sp>
        <p:nvSpPr>
          <p:cNvPr id="127" name="Fact information"/>
          <p:cNvSpPr txBox="1"/>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b="1" sz="5500"/>
            </a:lvl1pPr>
          </a:lstStyle>
          <a:p>
            <a:pPr/>
            <a:r>
              <a:t>Fact information</a:t>
            </a:r>
          </a:p>
        </p:txBody>
      </p:sp>
      <p:sp>
        <p:nvSpPr>
          <p:cNvPr id="12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135" name="Attribution"/>
          <p:cNvSpPr txBox="1"/>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Attribution</a:t>
            </a:r>
          </a:p>
        </p:txBody>
      </p:sp>
      <p:sp>
        <p:nvSpPr>
          <p:cNvPr id="136" name="Body Level One…"/>
          <p:cNvSpPr txBox="1"/>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pc="-170" sz="8500">
                <a:latin typeface="Helvetica Neue Medium"/>
                <a:ea typeface="Helvetica Neue Medium"/>
                <a:cs typeface="Helvetica Neue Medium"/>
                <a:sym typeface="Helvetica Neue Medium"/>
              </a:defRPr>
            </a:lvl1pPr>
            <a:lvl2pPr marL="638923" indent="-12700">
              <a:spcBef>
                <a:spcPts val="0"/>
              </a:spcBef>
              <a:buSzTx/>
              <a:buNone/>
              <a:defRPr spc="-170" sz="8500">
                <a:latin typeface="Helvetica Neue Medium"/>
                <a:ea typeface="Helvetica Neue Medium"/>
                <a:cs typeface="Helvetica Neue Medium"/>
                <a:sym typeface="Helvetica Neue Medium"/>
              </a:defRPr>
            </a:lvl2pPr>
            <a:lvl3pPr marL="638923" indent="444500">
              <a:spcBef>
                <a:spcPts val="0"/>
              </a:spcBef>
              <a:buSzTx/>
              <a:buNone/>
              <a:defRPr spc="-170" sz="8500">
                <a:latin typeface="Helvetica Neue Medium"/>
                <a:ea typeface="Helvetica Neue Medium"/>
                <a:cs typeface="Helvetica Neue Medium"/>
                <a:sym typeface="Helvetica Neue Medium"/>
              </a:defRPr>
            </a:lvl3pPr>
            <a:lvl4pPr marL="638923" indent="901700">
              <a:spcBef>
                <a:spcPts val="0"/>
              </a:spcBef>
              <a:buSzTx/>
              <a:buNone/>
              <a:defRPr spc="-170" sz="8500">
                <a:latin typeface="Helvetica Neue Medium"/>
                <a:ea typeface="Helvetica Neue Medium"/>
                <a:cs typeface="Helvetica Neue Medium"/>
                <a:sym typeface="Helvetica Neue Medium"/>
              </a:defRPr>
            </a:lvl4pPr>
            <a:lvl5pPr marL="638923" indent="1358900">
              <a:spcBef>
                <a:spcPts val="0"/>
              </a:spcBef>
              <a:buSzTx/>
              <a:buNone/>
              <a:defRPr spc="-170" sz="8500">
                <a:latin typeface="Helvetica Neue Medium"/>
                <a:ea typeface="Helvetica Neue Medium"/>
                <a:cs typeface="Helvetica Neue Medium"/>
                <a:sym typeface="Helvetica Neue Medium"/>
              </a:defRPr>
            </a:lvl5pPr>
          </a:lstStyle>
          <a:p>
            <a:pPr/>
            <a:r>
              <a:t>“Notable Quote”</a:t>
            </a:r>
          </a:p>
          <a:p>
            <a:pPr lvl="1"/>
            <a:r>
              <a:t/>
            </a:r>
          </a:p>
          <a:p>
            <a:pPr lvl="2"/>
            <a:r>
              <a:t/>
            </a:r>
          </a:p>
          <a:p>
            <a:pPr lvl="3"/>
            <a:r>
              <a:t/>
            </a:r>
          </a:p>
          <a:p>
            <a:pPr lvl="4"/>
            <a:r>
              <a:t/>
            </a:r>
          </a:p>
        </p:txBody>
      </p:sp>
      <p:sp>
        <p:nvSpPr>
          <p:cNvPr id="13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144" name="Bowl of salad with fried rice, boiled eggs and chopsticks"/>
          <p:cNvSpPr/>
          <p:nvPr>
            <p:ph type="pic" sz="quarter" idx="21"/>
          </p:nvPr>
        </p:nvSpPr>
        <p:spPr>
          <a:xfrm>
            <a:off x="15760700" y="1016000"/>
            <a:ext cx="7439099" cy="5949678"/>
          </a:xfrm>
          <a:prstGeom prst="rect">
            <a:avLst/>
          </a:prstGeom>
        </p:spPr>
        <p:txBody>
          <a:bodyPr lIns="91439" tIns="45719" rIns="91439" bIns="45719">
            <a:noAutofit/>
          </a:bodyPr>
          <a:lstStyle/>
          <a:p>
            <a:pPr/>
          </a:p>
        </p:txBody>
      </p:sp>
      <p:sp>
        <p:nvSpPr>
          <p:cNvPr id="145" name="Bowl with salmon cakes, salad and houmous "/>
          <p:cNvSpPr/>
          <p:nvPr>
            <p:ph type="pic" sz="half" idx="22"/>
          </p:nvPr>
        </p:nvSpPr>
        <p:spPr>
          <a:xfrm>
            <a:off x="13500100" y="3978275"/>
            <a:ext cx="10439400" cy="12150181"/>
          </a:xfrm>
          <a:prstGeom prst="rect">
            <a:avLst/>
          </a:prstGeom>
        </p:spPr>
        <p:txBody>
          <a:bodyPr lIns="91439" tIns="45719" rIns="91439" bIns="45719">
            <a:noAutofit/>
          </a:bodyPr>
          <a:lstStyle/>
          <a:p>
            <a:pPr/>
          </a:p>
        </p:txBody>
      </p:sp>
      <p:sp>
        <p:nvSpPr>
          <p:cNvPr id="146" name="Bowl of pappardelle pasta with parsley butter, roasted hazelnuts and shaved parmesan cheese"/>
          <p:cNvSpPr/>
          <p:nvPr>
            <p:ph type="pic" idx="23"/>
          </p:nvPr>
        </p:nvSpPr>
        <p:spPr>
          <a:xfrm>
            <a:off x="-139700" y="495300"/>
            <a:ext cx="16611600" cy="12458700"/>
          </a:xfrm>
          <a:prstGeom prst="rect">
            <a:avLst/>
          </a:prstGeom>
        </p:spPr>
        <p:txBody>
          <a:bodyPr lIns="91439" tIns="45719" rIns="91439" bIns="45719">
            <a:noAutofit/>
          </a:bodyPr>
          <a:lstStyle/>
          <a:p>
            <a:pPr/>
          </a:p>
        </p:txBody>
      </p:sp>
      <p:sp>
        <p:nvSpPr>
          <p:cNvPr id="14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54" name="bowl of salad with fried rice, boiled eggs and chopsticks"/>
          <p:cNvSpPr/>
          <p:nvPr>
            <p:ph type="pic" idx="21"/>
          </p:nvPr>
        </p:nvSpPr>
        <p:spPr>
          <a:xfrm>
            <a:off x="-1333500" y="-5524500"/>
            <a:ext cx="27051000" cy="21640800"/>
          </a:xfrm>
          <a:prstGeom prst="rect">
            <a:avLst/>
          </a:prstGeom>
        </p:spPr>
        <p:txBody>
          <a:bodyPr lIns="91439" tIns="45719" rIns="91439" bIns="45719">
            <a:noAutofit/>
          </a:bodyPr>
          <a:lstStyle/>
          <a:p>
            <a:pPr/>
          </a:p>
        </p:txBody>
      </p:sp>
      <p:sp>
        <p:nvSpPr>
          <p:cNvPr id="155"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6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p:spTree>
      <p:nvGrpSpPr>
        <p:cNvPr id="1" name=""/>
        <p:cNvGrpSpPr/>
        <p:nvPr/>
      </p:nvGrpSpPr>
      <p:grpSpPr>
        <a:xfrm>
          <a:off x="0" y="0"/>
          <a:ext cx="0" cy="0"/>
          <a:chOff x="0" y="0"/>
          <a:chExt cx="0" cy="0"/>
        </a:xfrm>
      </p:grpSpPr>
      <p:sp>
        <p:nvSpPr>
          <p:cNvPr id="21" name="Avocados and limes"/>
          <p:cNvSpPr/>
          <p:nvPr>
            <p:ph type="pic" idx="21"/>
          </p:nvPr>
        </p:nvSpPr>
        <p:spPr>
          <a:xfrm>
            <a:off x="-1155700" y="-1295400"/>
            <a:ext cx="26746200" cy="16018933"/>
          </a:xfrm>
          <a:prstGeom prst="rect">
            <a:avLst/>
          </a:prstGeom>
        </p:spPr>
        <p:txBody>
          <a:bodyPr lIns="91439" tIns="45719" rIns="91439" bIns="45719">
            <a:noAutofit/>
          </a:bodyPr>
          <a:lstStyle/>
          <a:p>
            <a:pPr/>
          </a:p>
        </p:txBody>
      </p:sp>
      <p:sp>
        <p:nvSpPr>
          <p:cNvPr id="22" name="Presentation Title"/>
          <p:cNvSpPr txBox="1"/>
          <p:nvPr>
            <p:ph type="title" hasCustomPrompt="1"/>
          </p:nvPr>
        </p:nvSpPr>
        <p:spPr>
          <a:xfrm>
            <a:off x="1206500" y="7124700"/>
            <a:ext cx="21971000" cy="4648200"/>
          </a:xfrm>
          <a:prstGeom prst="rect">
            <a:avLst/>
          </a:prstGeom>
        </p:spPr>
        <p:txBody>
          <a:bodyPr anchor="b"/>
          <a:lstStyle>
            <a:lvl1pPr>
              <a:defRPr spc="-232" sz="11600"/>
            </a:lvl1pPr>
          </a:lstStyle>
          <a:p>
            <a:pPr/>
            <a:r>
              <a:t>Presentation Title</a:t>
            </a:r>
          </a:p>
        </p:txBody>
      </p:sp>
      <p:sp>
        <p:nvSpPr>
          <p:cNvPr id="23" name="Author and Date"/>
          <p:cNvSpPr txBox="1"/>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24" name="Body Level One…"/>
          <p:cNvSpPr txBox="1"/>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Alt">
    <p:spTree>
      <p:nvGrpSpPr>
        <p:cNvPr id="1" name=""/>
        <p:cNvGrpSpPr/>
        <p:nvPr/>
      </p:nvGrpSpPr>
      <p:grpSpPr>
        <a:xfrm>
          <a:off x="0" y="0"/>
          <a:ext cx="0" cy="0"/>
          <a:chOff x="0" y="0"/>
          <a:chExt cx="0" cy="0"/>
        </a:xfrm>
      </p:grpSpPr>
      <p:sp>
        <p:nvSpPr>
          <p:cNvPr id="32" name="Bowl with salmon cakes, salad and houmous"/>
          <p:cNvSpPr/>
          <p:nvPr>
            <p:ph type="pic" idx="21"/>
          </p:nvPr>
        </p:nvSpPr>
        <p:spPr>
          <a:xfrm>
            <a:off x="10972800" y="-203200"/>
            <a:ext cx="12144837" cy="14135100"/>
          </a:xfrm>
          <a:prstGeom prst="rect">
            <a:avLst/>
          </a:prstGeom>
        </p:spPr>
        <p:txBody>
          <a:bodyPr lIns="91439" tIns="45719" rIns="91439" bIns="45719">
            <a:noAutofit/>
          </a:bodyPr>
          <a:lstStyle/>
          <a:p>
            <a:pPr/>
          </a:p>
        </p:txBody>
      </p:sp>
      <p:sp>
        <p:nvSpPr>
          <p:cNvPr id="33" name="Slide Title"/>
          <p:cNvSpPr txBox="1"/>
          <p:nvPr>
            <p:ph type="title" hasCustomPrompt="1"/>
          </p:nvPr>
        </p:nvSpPr>
        <p:spPr>
          <a:xfrm>
            <a:off x="1206500" y="1270000"/>
            <a:ext cx="9779000" cy="5882273"/>
          </a:xfrm>
          <a:prstGeom prst="rect">
            <a:avLst/>
          </a:prstGeom>
        </p:spPr>
        <p:txBody>
          <a:bodyPr anchor="b"/>
          <a:lstStyle/>
          <a:p>
            <a:pPr/>
            <a:r>
              <a:t>Slide Title</a:t>
            </a:r>
          </a:p>
        </p:txBody>
      </p:sp>
      <p:sp>
        <p:nvSpPr>
          <p:cNvPr id="34" name="Body Level One…"/>
          <p:cNvSpPr txBox="1"/>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Slide Subtitle</a:t>
            </a:r>
          </a:p>
          <a:p>
            <a:pPr lvl="1"/>
            <a:r>
              <a:t/>
            </a:r>
          </a:p>
          <a:p>
            <a:pPr lvl="2"/>
            <a:r>
              <a:t/>
            </a:r>
          </a:p>
          <a:p>
            <a:pPr lvl="3"/>
            <a:r>
              <a:t/>
            </a:r>
          </a:p>
          <a:p>
            <a:pPr lvl="4"/>
            <a:r>
              <a:t/>
            </a:r>
          </a:p>
        </p:txBody>
      </p:sp>
      <p:sp>
        <p:nvSpPr>
          <p:cNvPr id="35"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2" name="Slide Title"/>
          <p:cNvSpPr txBox="1"/>
          <p:nvPr>
            <p:ph type="title" hasCustomPrompt="1"/>
          </p:nvPr>
        </p:nvSpPr>
        <p:spPr>
          <a:prstGeom prst="rect">
            <a:avLst/>
          </a:prstGeom>
        </p:spPr>
        <p:txBody>
          <a:bodyPr/>
          <a:lstStyle/>
          <a:p>
            <a:pPr/>
            <a:r>
              <a:t>Slide Title</a:t>
            </a:r>
          </a:p>
        </p:txBody>
      </p:sp>
      <p:sp>
        <p:nvSpPr>
          <p:cNvPr id="43"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44"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4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52" name="Body Level One…"/>
          <p:cNvSpPr txBox="1"/>
          <p:nvPr>
            <p:ph type="body" idx="1" hasCustomPrompt="1"/>
          </p:nvPr>
        </p:nvSpPr>
        <p:spPr>
          <a:prstGeom prst="rect">
            <a:avLst/>
          </a:prstGeom>
        </p:spPr>
        <p:txBody>
          <a:bodyPr numCol="2" spcCol="1098550"/>
          <a:lstStyle/>
          <a:p>
            <a:pPr/>
            <a:r>
              <a:t>Slide bullet text</a:t>
            </a:r>
          </a:p>
          <a:p>
            <a:pPr lvl="1"/>
            <a:r>
              <a:t/>
            </a:r>
          </a:p>
          <a:p>
            <a:pPr lvl="2"/>
            <a:r>
              <a:t/>
            </a:r>
          </a:p>
          <a:p>
            <a:pPr lvl="3"/>
            <a:r>
              <a:t/>
            </a:r>
          </a:p>
          <a:p>
            <a:pPr lvl="4"/>
            <a:r>
              <a:t/>
            </a: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0" name="Slide Subtitle"/>
          <p:cNvSpPr txBox="1"/>
          <p:nvPr>
            <p:ph type="body" sz="quarter" idx="21"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61" name="Body Level One…"/>
          <p:cNvSpPr txBox="1"/>
          <p:nvPr>
            <p:ph type="body" sz="half" idx="1" hasCustomPrompt="1"/>
          </p:nvPr>
        </p:nvSpPr>
        <p:spPr>
          <a:xfrm>
            <a:off x="1206500" y="4248504"/>
            <a:ext cx="9779000" cy="8256630"/>
          </a:xfrm>
          <a:prstGeom prst="rect">
            <a:avLst/>
          </a:prstGeom>
        </p:spPr>
        <p:txBody>
          <a:bodyPr/>
          <a:lstStyle/>
          <a:p>
            <a:pPr/>
            <a:r>
              <a:t>Slide bullet text</a:t>
            </a:r>
          </a:p>
          <a:p>
            <a:pPr lvl="1"/>
            <a:r>
              <a:t/>
            </a:r>
          </a:p>
          <a:p>
            <a:pPr lvl="2"/>
            <a:r>
              <a:t/>
            </a:r>
          </a:p>
          <a:p>
            <a:pPr lvl="3"/>
            <a:r>
              <a:t/>
            </a:r>
          </a:p>
          <a:p>
            <a:pPr lvl="4"/>
            <a:r>
              <a:t/>
            </a:r>
          </a:p>
        </p:txBody>
      </p:sp>
      <p:sp>
        <p:nvSpPr>
          <p:cNvPr id="62" name="Bowl of pappardelle pasta with parsley butter, roasted hazelnuts and shaved parmesan cheese"/>
          <p:cNvSpPr/>
          <p:nvPr>
            <p:ph type="pic" idx="22"/>
          </p:nvPr>
        </p:nvSpPr>
        <p:spPr>
          <a:xfrm>
            <a:off x="12192000" y="-407266"/>
            <a:ext cx="10916874" cy="14555832"/>
          </a:xfrm>
          <a:prstGeom prst="rect">
            <a:avLst/>
          </a:prstGeom>
        </p:spPr>
        <p:txBody>
          <a:bodyPr lIns="91439" tIns="45719" rIns="91439" bIns="45719">
            <a:noAutofit/>
          </a:bodyPr>
          <a:lstStyle/>
          <a:p>
            <a:pPr/>
          </a:p>
        </p:txBody>
      </p:sp>
      <p:sp>
        <p:nvSpPr>
          <p:cNvPr id="63" name="Slide Title"/>
          <p:cNvSpPr txBox="1"/>
          <p:nvPr>
            <p:ph type="title" hasCustomPrompt="1"/>
          </p:nvPr>
        </p:nvSpPr>
        <p:spPr>
          <a:xfrm>
            <a:off x="1206500" y="1079500"/>
            <a:ext cx="9779000" cy="1435100"/>
          </a:xfrm>
          <a:prstGeom prst="rect">
            <a:avLst/>
          </a:prstGeom>
        </p:spPr>
        <p:txBody>
          <a:bodyPr/>
          <a:lstStyle/>
          <a:p>
            <a:pPr/>
            <a:r>
              <a:t>Slide Title</a:t>
            </a:r>
          </a:p>
        </p:txBody>
      </p:sp>
      <p:sp>
        <p:nvSpPr>
          <p:cNvPr id="6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Live Video Small">
    <p:spTree>
      <p:nvGrpSpPr>
        <p:cNvPr id="1" name=""/>
        <p:cNvGrpSpPr/>
        <p:nvPr/>
      </p:nvGrpSpPr>
      <p:grpSpPr>
        <a:xfrm>
          <a:off x="0" y="0"/>
          <a:ext cx="0" cy="0"/>
          <a:chOff x="0" y="0"/>
          <a:chExt cx="0" cy="0"/>
        </a:xfrm>
      </p:grpSpPr>
      <p:sp>
        <p:nvSpPr>
          <p:cNvPr id="71" name="Slide Subtitle"/>
          <p:cNvSpPr txBox="1"/>
          <p:nvPr>
            <p:ph type="body" sz="quarter" idx="21"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72" name="Body Level One…"/>
          <p:cNvSpPr txBox="1"/>
          <p:nvPr>
            <p:ph type="body" sz="half" idx="1" hasCustomPrompt="1"/>
          </p:nvPr>
        </p:nvSpPr>
        <p:spPr>
          <a:xfrm>
            <a:off x="1206500" y="4248504"/>
            <a:ext cx="9779000" cy="8256630"/>
          </a:xfrm>
          <a:prstGeom prst="rect">
            <a:avLst/>
          </a:prstGeom>
        </p:spPr>
        <p:txBody>
          <a:bodyPr/>
          <a:lstStyle/>
          <a:p>
            <a:pPr/>
            <a:r>
              <a:t>Slide bullet text</a:t>
            </a:r>
          </a:p>
          <a:p>
            <a:pPr lvl="1"/>
            <a:r>
              <a:t/>
            </a:r>
          </a:p>
          <a:p>
            <a:pPr lvl="2"/>
            <a:r>
              <a:t/>
            </a:r>
          </a:p>
          <a:p>
            <a:pPr lvl="3"/>
            <a:r>
              <a:t/>
            </a:r>
          </a:p>
          <a:p>
            <a:pPr lvl="4"/>
            <a:r>
              <a:t/>
            </a:r>
          </a:p>
        </p:txBody>
      </p:sp>
      <p:sp>
        <p:nvSpPr>
          <p:cNvPr id="73" name="Slide Title"/>
          <p:cNvSpPr txBox="1"/>
          <p:nvPr>
            <p:ph type="title" hasCustomPrompt="1"/>
          </p:nvPr>
        </p:nvSpPr>
        <p:spPr>
          <a:xfrm>
            <a:off x="1206500" y="1079500"/>
            <a:ext cx="9779000" cy="1435100"/>
          </a:xfrm>
          <a:prstGeom prst="rect">
            <a:avLst/>
          </a:prstGeom>
        </p:spPr>
        <p:txBody>
          <a:bodyPr/>
          <a:lstStyle/>
          <a:p>
            <a:pPr/>
            <a:r>
              <a:t>Slide Title</a:t>
            </a:r>
          </a:p>
        </p:txBody>
      </p:sp>
      <p:sp>
        <p:nvSpPr>
          <p:cNvPr id="7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Live Video Large">
    <p:spTree>
      <p:nvGrpSpPr>
        <p:cNvPr id="1" name=""/>
        <p:cNvGrpSpPr/>
        <p:nvPr/>
      </p:nvGrpSpPr>
      <p:grpSpPr>
        <a:xfrm>
          <a:off x="0" y="0"/>
          <a:ext cx="0" cy="0"/>
          <a:chOff x="0" y="0"/>
          <a:chExt cx="0" cy="0"/>
        </a:xfrm>
      </p:grpSpPr>
      <p:sp>
        <p:nvSpPr>
          <p:cNvPr id="81" name="Slide Subtitle"/>
          <p:cNvSpPr txBox="1"/>
          <p:nvPr>
            <p:ph type="body" sz="quarter" idx="21"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82" name="Body Level One…"/>
          <p:cNvSpPr txBox="1"/>
          <p:nvPr>
            <p:ph type="body" sz="half" idx="1" hasCustomPrompt="1"/>
          </p:nvPr>
        </p:nvSpPr>
        <p:spPr>
          <a:xfrm>
            <a:off x="1206500" y="4248504"/>
            <a:ext cx="9779000" cy="8256630"/>
          </a:xfrm>
          <a:prstGeom prst="rect">
            <a:avLst/>
          </a:prstGeom>
        </p:spPr>
        <p:txBody>
          <a:bodyPr/>
          <a:lstStyle/>
          <a:p>
            <a:pPr/>
            <a:r>
              <a:t>Slide bullet text</a:t>
            </a:r>
          </a:p>
          <a:p>
            <a:pPr lvl="1"/>
            <a:r>
              <a:t/>
            </a:r>
          </a:p>
          <a:p>
            <a:pPr lvl="2"/>
            <a:r>
              <a:t/>
            </a:r>
          </a:p>
          <a:p>
            <a:pPr lvl="3"/>
            <a:r>
              <a:t/>
            </a:r>
          </a:p>
          <a:p>
            <a:pPr lvl="4"/>
            <a:r>
              <a:t/>
            </a:r>
          </a:p>
        </p:txBody>
      </p:sp>
      <p:sp>
        <p:nvSpPr>
          <p:cNvPr id="83" name="Slide Title"/>
          <p:cNvSpPr txBox="1"/>
          <p:nvPr>
            <p:ph type="title" hasCustomPrompt="1"/>
          </p:nvPr>
        </p:nvSpPr>
        <p:spPr>
          <a:xfrm>
            <a:off x="1206500" y="1079500"/>
            <a:ext cx="9779000" cy="1435100"/>
          </a:xfrm>
          <a:prstGeom prst="rect">
            <a:avLst/>
          </a:prstGeom>
        </p:spPr>
        <p:txBody>
          <a:bodyPr/>
          <a:lstStyle/>
          <a:p>
            <a:pPr/>
            <a:r>
              <a:t>Slide Title</a:t>
            </a:r>
          </a:p>
        </p:txBody>
      </p:sp>
      <p:sp>
        <p:nvSpPr>
          <p:cNvPr id="8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spTree>
      <p:nvGrpSpPr>
        <p:cNvPr id="1" name=""/>
        <p:cNvGrpSpPr/>
        <p:nvPr/>
      </p:nvGrpSpPr>
      <p:grpSpPr>
        <a:xfrm>
          <a:off x="0" y="0"/>
          <a:ext cx="0" cy="0"/>
          <a:chOff x="0" y="0"/>
          <a:chExt cx="0" cy="0"/>
        </a:xfrm>
      </p:grpSpPr>
      <p:sp>
        <p:nvSpPr>
          <p:cNvPr id="91" name="Section Title"/>
          <p:cNvSpPr txBox="1"/>
          <p:nvPr>
            <p:ph type="title" hasCustomPrompt="1"/>
          </p:nvPr>
        </p:nvSpPr>
        <p:spPr>
          <a:xfrm>
            <a:off x="1206496" y="4533900"/>
            <a:ext cx="21971004" cy="4648200"/>
          </a:xfrm>
          <a:prstGeom prst="rect">
            <a:avLst/>
          </a:prstGeom>
        </p:spPr>
        <p:txBody>
          <a:bodyPr anchor="ctr"/>
          <a:lstStyle>
            <a:lvl1pPr>
              <a:defRPr b="0" spc="-232" sz="11600">
                <a:latin typeface="Helvetica Neue Medium"/>
                <a:ea typeface="Helvetica Neue Medium"/>
                <a:cs typeface="Helvetica Neue Medium"/>
                <a:sym typeface="Helvetica Neue Medium"/>
              </a:defRPr>
            </a:lvl1pPr>
          </a:lstStyle>
          <a:p>
            <a:pPr/>
            <a:r>
              <a:t>Section Title</a:t>
            </a:r>
          </a:p>
        </p:txBody>
      </p:sp>
      <p:sp>
        <p:nvSpPr>
          <p:cNvPr id="92"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 Id="rId18"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Slide Title"/>
          <p:cNvSpPr txBox="1"/>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Title</a:t>
            </a:r>
          </a:p>
        </p:txBody>
      </p:sp>
      <p:sp>
        <p:nvSpPr>
          <p:cNvPr id="3" name="Body Level One…"/>
          <p:cNvSpPr txBox="1"/>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bullet text</a:t>
            </a:r>
          </a:p>
          <a:p>
            <a:pPr lvl="1"/>
            <a:r>
              <a:t/>
            </a:r>
          </a:p>
          <a:p>
            <a:pPr lvl="2"/>
            <a:r>
              <a:t/>
            </a:r>
          </a:p>
          <a:p>
            <a:pPr lvl="3"/>
            <a:r>
              <a:t/>
            </a:r>
          </a:p>
          <a:p>
            <a:pPr lvl="4"/>
            <a:r>
              <a:t/>
            </a:r>
          </a:p>
        </p:txBody>
      </p:sp>
      <p:sp>
        <p:nvSpPr>
          <p:cNvPr id="4" name="Slide Number"/>
          <p:cNvSpPr txBox="1"/>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algn="ctr" defTabSz="584200">
              <a:lnSpc>
                <a:spcPct val="100000"/>
              </a:lnSpc>
              <a:spcBef>
                <a:spcPts val="0"/>
              </a:spcBef>
              <a:defRPr sz="1800"/>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transition xmlns:p14="http://schemas.microsoft.com/office/powerpoint/2010/main" spd="med" advClick="1"/>
  <p:txStyles>
    <p:titleStyle>
      <a:lvl1pPr marL="0" marR="0" indent="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1pPr>
      <a:lvl2pPr marL="0" marR="0" indent="4572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2pPr>
      <a:lvl3pPr marL="0" marR="0" indent="9144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3pPr>
      <a:lvl4pPr marL="0" marR="0" indent="13716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4pPr>
      <a:lvl5pPr marL="0" marR="0" indent="18288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5pPr>
      <a:lvl6pPr marL="0" marR="0" indent="22860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6pPr>
      <a:lvl7pPr marL="0" marR="0" indent="27432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7pPr>
      <a:lvl8pPr marL="0" marR="0" indent="32004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8pPr>
      <a:lvl9pPr marL="0" marR="0" indent="36576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discord.gg/5Yesf2BrbQ" TargetMode="External"/><Relationship Id="rId3" Type="http://schemas.openxmlformats.org/officeDocument/2006/relationships/image" Target="../media/image1.png"/><Relationship Id="rId4" Type="http://schemas.openxmlformats.org/officeDocument/2006/relationships/hyperlink" Target="https://www.instagram.com/ussc.io/" TargetMode="External"/><Relationship Id="rId5" Type="http://schemas.openxmlformats.org/officeDocument/2006/relationships/image" Target="../media/image2.png"/><Relationship Id="rId6" Type="http://schemas.openxmlformats.org/officeDocument/2006/relationships/hyperlink" Target="https://chat.whatsapp.com/CeAfqpJUujo6IZIoJ8iMbG" TargetMode="External"/><Relationship Id="rId7" Type="http://schemas.openxmlformats.org/officeDocument/2006/relationships/image" Target="../media/image3.png"/></Relationships>

</file>

<file path=ppt/slides/_rels/slide1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6.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tif"/></Relationships>

</file>

<file path=ppt/slides/_rels/slide1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7.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www.apple.com/uk" TargetMode="External"/><Relationship Id="rId3" Type="http://schemas.openxmlformats.org/officeDocument/2006/relationships/image" Target="../media/image8.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www.apple.com/uk" TargetMode="External"/><Relationship Id="rId3" Type="http://schemas.openxmlformats.org/officeDocument/2006/relationships/image" Target="../media/image9.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0.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drewdevault.com/2019/02/25/Using-git-with-discipline.html" TargetMode="External"/><Relationship Id="rId3" Type="http://schemas.openxmlformats.org/officeDocument/2006/relationships/image" Target="../media/image11.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github.com/git-ecosystem/git-credential-manager" TargetMode="External"/><Relationship Id="rId3" Type="http://schemas.openxmlformats.org/officeDocument/2006/relationships/hyperlink" Target="https://medium.com/@obielum1858/using-personal-access-tokens-with-git-and-github-to-push-4fd22ef79db8" TargetMode="External"/><Relationship Id="rId4" Type="http://schemas.openxmlformats.org/officeDocument/2006/relationships/hyperlink" Target="https://docs.github.com/en/authentication/connecting-to-github-with-ssh/generating-a-new-ssh-key-and-adding-it-to-the-ssh-agent" TargetMode="External"/><Relationship Id="rId5" Type="http://schemas.openxmlformats.org/officeDocument/2006/relationships/image" Target="../media/image12.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git-scm.com/book/en/v2/Git-Tools-Reset-Demystified#_git_reset" TargetMode="External"/><Relationship Id="rId3" Type="http://schemas.openxmlformats.org/officeDocument/2006/relationships/image" Target="../media/image13.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git-rebase.io" TargetMode="External"/><Relationship Id="rId3" Type="http://schemas.openxmlformats.org/officeDocument/2006/relationships/image" Target="../media/image14.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creativecommons.org/licenses/by-sa/4.0/" TargetMode="External"/><Relationship Id="rId3" Type="http://schemas.openxmlformats.org/officeDocument/2006/relationships/image" Target="../media/image1.tif"/></Relationships>

</file>

<file path=ppt/slides/_rels/slide2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git-rebase.io" TargetMode="External"/><Relationship Id="rId3" Type="http://schemas.openxmlformats.org/officeDocument/2006/relationships/image" Target="../media/image15.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git-rebase.io" TargetMode="External"/><Relationship Id="rId3" Type="http://schemas.openxmlformats.org/officeDocument/2006/relationships/image" Target="../media/image16.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tif"/><Relationship Id="rId3" Type="http://schemas.openxmlformats.org/officeDocument/2006/relationships/image" Target="../media/image5.tif"/></Relationships>

</file>

<file path=ppt/slides/_rels/slide2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7.png"/></Relationships>

</file>

<file path=ppt/slides/_rels/slide2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8.png"/></Relationships>

</file>

<file path=ppt/slides/_rels/slide2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9.png"/></Relationships>

</file>

<file path=ppt/slides/_rels/slide2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0.png"/></Relationships>

</file>

<file path=ppt/slides/_rels/slide2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1.png"/></Relationships>

</file>

<file path=ppt/slides/_rels/slide2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2.png"/></Relationships>

</file>

<file path=ppt/slides/_rels/slide29.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github.com/stirling-ussc/git-workshop" TargetMode="External"/><Relationship Id="rId3" Type="http://schemas.openxmlformats.org/officeDocument/2006/relationships/image" Target="../media/image23.png"/></Relationships>

</file>

<file path=ppt/slides/_rels/slide3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github.com/stirling-ussc/git-workshop" TargetMode="External"/><Relationship Id="rId3" Type="http://schemas.openxmlformats.org/officeDocument/2006/relationships/image" Target="../media/image24.png"/></Relationships>

</file>

<file path=ppt/slides/_rels/slide3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github.com/stirling-ussc/git-workshop" TargetMode="External"/><Relationship Id="rId3" Type="http://schemas.openxmlformats.org/officeDocument/2006/relationships/image" Target="../media/image25.png"/></Relationships>

</file>

<file path=ppt/slides/_rels/slide3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github.com/stirling-ussc/git-workshop" TargetMode="External"/><Relationship Id="rId3" Type="http://schemas.openxmlformats.org/officeDocument/2006/relationships/image" Target="../media/image26.png"/></Relationships>

</file>

<file path=ppt/slides/_rels/slide3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github.com/stirling-ussc/git-workshop" TargetMode="External"/><Relationship Id="rId3" Type="http://schemas.openxmlformats.org/officeDocument/2006/relationships/image" Target="../media/image27.png"/></Relationships>

</file>

<file path=ppt/slides/_rels/slide3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github.com/stirling-ussc/git-workshop" TargetMode="External"/><Relationship Id="rId3" Type="http://schemas.openxmlformats.org/officeDocument/2006/relationships/image" Target="../media/image28.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github.com" TargetMode="External"/><Relationship Id="rId3" Type="http://schemas.openxmlformats.org/officeDocument/2006/relationships/hyperlink" Target="http://www.apple.com/uk" TargetMode="External"/><Relationship Id="rId4" Type="http://schemas.openxmlformats.org/officeDocument/2006/relationships/hyperlink" Target="https://sr.ht" TargetMode="External"/><Relationship Id="rId5" Type="http://schemas.openxmlformats.org/officeDocument/2006/relationships/image" Target="../media/image2.tif"/></Relationships>

</file>

<file path=ppt/slides/_rels/slide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www.apple.com/uk" TargetMode="External"/></Relationships>

</file>

<file path=ppt/slides/_rels/slide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lowerelements.club/ussc-git" TargetMode="External"/><Relationship Id="rId3" Type="http://schemas.openxmlformats.org/officeDocument/2006/relationships/hyperlink" Target="https://desktop.github.com" TargetMode="External"/><Relationship Id="rId4" Type="http://schemas.openxmlformats.org/officeDocument/2006/relationships/hyperlink" Target="http://www.apple.com/uk" TargetMode="External"/></Relationships>

</file>

<file path=ppt/slides/_rels/slide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github.com" TargetMode="External"/><Relationship Id="rId3" Type="http://schemas.openxmlformats.org/officeDocument/2006/relationships/image" Target="../media/image4.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1" name="Connect With Us"/>
          <p:cNvSpPr txBox="1"/>
          <p:nvPr>
            <p:ph type="title"/>
          </p:nvPr>
        </p:nvSpPr>
        <p:spPr>
          <a:xfrm>
            <a:off x="508000" y="254000"/>
            <a:ext cx="23368000" cy="1524000"/>
          </a:xfrm>
          <a:prstGeom prst="rect">
            <a:avLst/>
          </a:prstGeom>
        </p:spPr>
        <p:txBody>
          <a:bodyPr/>
          <a:lstStyle/>
          <a:p>
            <a:pPr/>
            <a:r>
              <a:t>Connect With Us</a:t>
            </a:r>
          </a:p>
        </p:txBody>
      </p:sp>
      <p:sp>
        <p:nvSpPr>
          <p:cNvPr id="172" name="Join us on your favourite platform of choice to get updates on sessions, and give us feedback and suggestions (we love hearing from you!)"/>
          <p:cNvSpPr txBox="1"/>
          <p:nvPr>
            <p:ph type="body" sz="quarter" idx="1"/>
          </p:nvPr>
        </p:nvSpPr>
        <p:spPr>
          <a:xfrm>
            <a:off x="508000" y="2032000"/>
            <a:ext cx="23368000" cy="1270000"/>
          </a:xfrm>
          <a:prstGeom prst="rect">
            <a:avLst/>
          </a:prstGeom>
        </p:spPr>
        <p:txBody>
          <a:bodyPr/>
          <a:lstStyle>
            <a:lvl1pPr marL="0" indent="512063" algn="ctr" defTabSz="2048204">
              <a:spcBef>
                <a:spcPts val="3700"/>
              </a:spcBef>
              <a:buSzTx/>
              <a:buNone/>
              <a:defRPr sz="4032"/>
            </a:lvl1pPr>
          </a:lstStyle>
          <a:p>
            <a:pPr/>
            <a:r>
              <a:t>Join us on your favourite platform of choice to get updates on sessions, and give us feedback and suggestions (we love hearing from you!)</a:t>
            </a:r>
          </a:p>
        </p:txBody>
      </p:sp>
      <p:pic>
        <p:nvPicPr>
          <p:cNvPr id="173" name="qr-code.svg" descr="qr-code.svg">
            <a:hlinkClick r:id="rId2" invalidUrl="" action="" tgtFrame="" tooltip="" history="1" highlightClick="0" endSnd="0"/>
          </p:cNvPr>
          <p:cNvPicPr>
            <a:picLocks noChangeAspect="1"/>
          </p:cNvPicPr>
          <p:nvPr/>
        </p:nvPicPr>
        <p:blipFill>
          <a:blip r:embed="rId3">
            <a:extLst/>
          </a:blip>
          <a:stretch>
            <a:fillRect/>
          </a:stretch>
        </p:blipFill>
        <p:spPr>
          <a:xfrm>
            <a:off x="508000" y="4826000"/>
            <a:ext cx="6502400" cy="6502400"/>
          </a:xfrm>
          <a:prstGeom prst="rect">
            <a:avLst/>
          </a:prstGeom>
          <a:ln w="12700">
            <a:miter lim="400000"/>
          </a:ln>
        </p:spPr>
      </p:pic>
      <p:sp>
        <p:nvSpPr>
          <p:cNvPr id="174" name="Discord: https://discord.gg/5Yesf2BrbQ"/>
          <p:cNvSpPr/>
          <p:nvPr/>
        </p:nvSpPr>
        <p:spPr>
          <a:xfrm>
            <a:off x="508000" y="11430000"/>
            <a:ext cx="6502400" cy="462585"/>
          </a:xfrm>
          <a:prstGeom prst="roundRect">
            <a:avLst>
              <a:gd name="adj" fmla="val 0"/>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p>
            <a:pPr algn="ctr">
              <a:lnSpc>
                <a:spcPct val="100000"/>
              </a:lnSpc>
              <a:spcBef>
                <a:spcPts val="0"/>
              </a:spcBef>
              <a:defRPr sz="2400">
                <a:solidFill>
                  <a:srgbClr val="5E5E5E"/>
                </a:solidFill>
              </a:defRPr>
            </a:pPr>
            <a:r>
              <a:rPr b="1"/>
              <a:t>Discord</a:t>
            </a:r>
            <a:r>
              <a:t>: https://discord.gg/5Yesf2BrbQ</a:t>
            </a:r>
          </a:p>
        </p:txBody>
      </p:sp>
      <p:pic>
        <p:nvPicPr>
          <p:cNvPr id="175" name="qr-code.svg" descr="qr-code.svg">
            <a:hlinkClick r:id="rId4" invalidUrl="" action="" tgtFrame="" tooltip="" history="1" highlightClick="0" endSnd="0"/>
          </p:cNvPr>
          <p:cNvPicPr>
            <a:picLocks noChangeAspect="1"/>
          </p:cNvPicPr>
          <p:nvPr/>
        </p:nvPicPr>
        <p:blipFill>
          <a:blip r:embed="rId5">
            <a:extLst/>
          </a:blip>
          <a:stretch>
            <a:fillRect/>
          </a:stretch>
        </p:blipFill>
        <p:spPr>
          <a:xfrm>
            <a:off x="8940800" y="4826000"/>
            <a:ext cx="6502400" cy="6502400"/>
          </a:xfrm>
          <a:prstGeom prst="rect">
            <a:avLst/>
          </a:prstGeom>
          <a:ln w="12700">
            <a:miter lim="400000"/>
          </a:ln>
        </p:spPr>
      </p:pic>
      <p:sp>
        <p:nvSpPr>
          <p:cNvPr id="176" name="Instagram: https://www.instagram.com/ussc.io"/>
          <p:cNvSpPr/>
          <p:nvPr/>
        </p:nvSpPr>
        <p:spPr>
          <a:xfrm>
            <a:off x="8940800" y="11430000"/>
            <a:ext cx="6502400" cy="831192"/>
          </a:xfrm>
          <a:prstGeom prst="roundRect">
            <a:avLst>
              <a:gd name="adj" fmla="val 0"/>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p>
            <a:pPr algn="ctr">
              <a:lnSpc>
                <a:spcPct val="100000"/>
              </a:lnSpc>
              <a:spcBef>
                <a:spcPts val="0"/>
              </a:spcBef>
              <a:defRPr sz="2400">
                <a:solidFill>
                  <a:srgbClr val="5E5E5E"/>
                </a:solidFill>
              </a:defRPr>
            </a:pPr>
            <a:r>
              <a:rPr b="1"/>
              <a:t>Instagram</a:t>
            </a:r>
            <a:r>
              <a:t>: https://www.instagram.com/ussc.io</a:t>
            </a:r>
          </a:p>
        </p:txBody>
      </p:sp>
      <p:pic>
        <p:nvPicPr>
          <p:cNvPr id="177" name="qr-code.svg" descr="qr-code.svg">
            <a:hlinkClick r:id="rId6" invalidUrl="" action="" tgtFrame="" tooltip="" history="1" highlightClick="0" endSnd="0"/>
          </p:cNvPr>
          <p:cNvPicPr>
            <a:picLocks noChangeAspect="1"/>
          </p:cNvPicPr>
          <p:nvPr/>
        </p:nvPicPr>
        <p:blipFill>
          <a:blip r:embed="rId7">
            <a:extLst/>
          </a:blip>
          <a:stretch>
            <a:fillRect/>
          </a:stretch>
        </p:blipFill>
        <p:spPr>
          <a:xfrm>
            <a:off x="17373600" y="4826000"/>
            <a:ext cx="6502400" cy="6502400"/>
          </a:xfrm>
          <a:prstGeom prst="rect">
            <a:avLst/>
          </a:prstGeom>
          <a:ln w="12700">
            <a:miter lim="400000"/>
          </a:ln>
        </p:spPr>
      </p:pic>
      <p:sp>
        <p:nvSpPr>
          <p:cNvPr id="178" name="Whatsapp: https://chat.whatsapp.com/CeAfqpJUujo6IZIoJ8iMbG"/>
          <p:cNvSpPr/>
          <p:nvPr/>
        </p:nvSpPr>
        <p:spPr>
          <a:xfrm>
            <a:off x="17373600" y="11430000"/>
            <a:ext cx="6502400" cy="830885"/>
          </a:xfrm>
          <a:prstGeom prst="roundRect">
            <a:avLst>
              <a:gd name="adj" fmla="val 0"/>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p>
            <a:pPr algn="ctr">
              <a:lnSpc>
                <a:spcPct val="100000"/>
              </a:lnSpc>
              <a:spcBef>
                <a:spcPts val="0"/>
              </a:spcBef>
              <a:defRPr b="1" sz="2400">
                <a:solidFill>
                  <a:srgbClr val="5E5E5E"/>
                </a:solidFill>
              </a:defRPr>
            </a:pPr>
            <a:r>
              <a:t>Whatsapp</a:t>
            </a:r>
            <a:r>
              <a:rPr b="0"/>
              <a:t>: </a:t>
            </a:r>
            <a:r>
              <a:rPr u="sng">
                <a:hlinkClick r:id="rId6" invalidUrl="" action="" tgtFrame="" tooltip="" history="1" highlightClick="0" endSnd="0"/>
              </a:rPr>
              <a:t>https://chat.whatsapp.com/CeAfqpJUujo6IZIoJ8iMbG</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1" name="Write your Initial Code"/>
          <p:cNvSpPr txBox="1"/>
          <p:nvPr>
            <p:ph type="title"/>
          </p:nvPr>
        </p:nvSpPr>
        <p:spPr>
          <a:xfrm>
            <a:off x="508000" y="254000"/>
            <a:ext cx="23368000" cy="1524000"/>
          </a:xfrm>
          <a:prstGeom prst="rect">
            <a:avLst/>
          </a:prstGeom>
        </p:spPr>
        <p:txBody>
          <a:bodyPr/>
          <a:lstStyle/>
          <a:p>
            <a:pPr/>
            <a:r>
              <a:t>Write your Initial Code</a:t>
            </a:r>
          </a:p>
        </p:txBody>
      </p:sp>
      <p:sp>
        <p:nvSpPr>
          <p:cNvPr id="212" name="Start by making a simple program that asks for two integers, adds them, and prints the result…"/>
          <p:cNvSpPr txBox="1"/>
          <p:nvPr>
            <p:ph type="body" idx="1"/>
          </p:nvPr>
        </p:nvSpPr>
        <p:spPr>
          <a:xfrm>
            <a:off x="508000" y="2032000"/>
            <a:ext cx="12839700" cy="11430000"/>
          </a:xfrm>
          <a:prstGeom prst="rect">
            <a:avLst/>
          </a:prstGeom>
        </p:spPr>
        <p:txBody>
          <a:bodyPr/>
          <a:lstStyle/>
          <a:p>
            <a:pPr marL="1066800" indent="-228600">
              <a:buSzPct val="100000"/>
            </a:pPr>
            <a:r>
              <a:t>Start by making a simple program that asks for two integers, adds them, and prints the result</a:t>
            </a:r>
          </a:p>
          <a:p>
            <a:pPr marL="1066800" indent="-228600">
              <a:buSzPct val="100000"/>
            </a:pPr>
            <a:r>
              <a:t>Feel free to use whatever language you want, and don’t forget to test your code</a:t>
            </a:r>
          </a:p>
        </p:txBody>
      </p:sp>
      <p:pic>
        <p:nvPicPr>
          <p:cNvPr id="213" name="pasted-movie.png" descr="pasted-movie.png"/>
          <p:cNvPicPr>
            <a:picLocks noChangeAspect="1"/>
          </p:cNvPicPr>
          <p:nvPr/>
        </p:nvPicPr>
        <p:blipFill>
          <a:blip r:embed="rId2">
            <a:extLst/>
          </a:blip>
          <a:stretch>
            <a:fillRect/>
          </a:stretch>
        </p:blipFill>
        <p:spPr>
          <a:xfrm>
            <a:off x="13347700" y="2032000"/>
            <a:ext cx="10528300" cy="11176000"/>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5" name="The Git Workflow"/>
          <p:cNvSpPr txBox="1"/>
          <p:nvPr>
            <p:ph type="title"/>
          </p:nvPr>
        </p:nvSpPr>
        <p:spPr>
          <a:xfrm>
            <a:off x="508000" y="254000"/>
            <a:ext cx="23368000" cy="1524000"/>
          </a:xfrm>
          <a:prstGeom prst="rect">
            <a:avLst/>
          </a:prstGeom>
        </p:spPr>
        <p:txBody>
          <a:bodyPr/>
          <a:lstStyle/>
          <a:p>
            <a:pPr/>
            <a:r>
              <a:t>The Git Workflow</a:t>
            </a:r>
          </a:p>
        </p:txBody>
      </p:sp>
      <p:sp>
        <p:nvSpPr>
          <p:cNvPr id="216" name="Git stores your project’s history as a series of commits. Each commit represents a snapshot of what every file in your repository looks like in that particular revision.…"/>
          <p:cNvSpPr txBox="1"/>
          <p:nvPr>
            <p:ph type="body" idx="1"/>
          </p:nvPr>
        </p:nvSpPr>
        <p:spPr>
          <a:xfrm>
            <a:off x="508000" y="2032000"/>
            <a:ext cx="12700000" cy="11430000"/>
          </a:xfrm>
          <a:prstGeom prst="rect">
            <a:avLst/>
          </a:prstGeom>
        </p:spPr>
        <p:txBody>
          <a:bodyPr/>
          <a:lstStyle/>
          <a:p>
            <a:pPr marL="0" indent="0" defTabSz="457200">
              <a:lnSpc>
                <a:spcPct val="100000"/>
              </a:lnSpc>
              <a:spcBef>
                <a:spcPts val="1100"/>
              </a:spcBef>
              <a:buSzTx/>
              <a:buNone/>
              <a:defRPr sz="1400">
                <a:solidFill>
                  <a:srgbClr val="4E443C"/>
                </a:solidFill>
                <a:latin typeface="Helvetica"/>
                <a:ea typeface="Helvetica"/>
                <a:cs typeface="Helvetica"/>
                <a:sym typeface="Helvetica"/>
              </a:defRPr>
            </a:pPr>
            <a:r>
              <a:t>Git stores your project’s history as a series of </a:t>
            </a:r>
            <a:r>
              <a:rPr b="1"/>
              <a:t>commits</a:t>
            </a:r>
            <a:r>
              <a:t>. Each commit represents a snapshot of what every file in your repository looks like in that particular revision.</a:t>
            </a:r>
          </a:p>
          <a:p>
            <a:pPr marL="0" indent="0" defTabSz="457200">
              <a:lnSpc>
                <a:spcPct val="100000"/>
              </a:lnSpc>
              <a:spcBef>
                <a:spcPts val="1100"/>
              </a:spcBef>
              <a:buSzTx/>
              <a:buNone/>
              <a:defRPr sz="1400">
                <a:solidFill>
                  <a:srgbClr val="4E443C"/>
                </a:solidFill>
                <a:latin typeface="Helvetica"/>
                <a:ea typeface="Helvetica"/>
                <a:cs typeface="Helvetica"/>
                <a:sym typeface="Helvetica"/>
              </a:defRPr>
            </a:pPr>
            <a:r>
              <a:t>Git has three main states that your files can reside in: </a:t>
            </a:r>
            <a:r>
              <a:rPr b="1">
                <a:latin typeface="Courier"/>
                <a:ea typeface="Courier"/>
                <a:cs typeface="Courier"/>
                <a:sym typeface="Courier"/>
              </a:rPr>
              <a:t>modified</a:t>
            </a:r>
            <a:r>
              <a:t>, </a:t>
            </a:r>
            <a:r>
              <a:rPr b="1">
                <a:latin typeface="Courier"/>
                <a:ea typeface="Courier"/>
                <a:cs typeface="Courier"/>
                <a:sym typeface="Courier"/>
              </a:rPr>
              <a:t>staged</a:t>
            </a:r>
            <a:r>
              <a:t>, and </a:t>
            </a:r>
            <a:r>
              <a:rPr b="1">
                <a:latin typeface="Courier"/>
                <a:ea typeface="Courier"/>
                <a:cs typeface="Courier"/>
                <a:sym typeface="Courier"/>
              </a:rPr>
              <a:t>committed</a:t>
            </a:r>
            <a:r>
              <a:t>:</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rPr b="1"/>
              <a:t>Modified</a:t>
            </a:r>
            <a:r>
              <a:t> means that you have changed the file but have not committed it to your database yet.</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rPr b="1"/>
              <a:t>Staged</a:t>
            </a:r>
            <a:r>
              <a:t> means that you have marked a modified file in its current version to go into your next commit snapshot.</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rPr b="1"/>
              <a:t>Committed</a:t>
            </a:r>
            <a:r>
              <a:t> means that the data is safely stored in your local database.</a:t>
            </a:r>
          </a:p>
          <a:p>
            <a:pPr marL="0" indent="0" defTabSz="457200">
              <a:lnSpc>
                <a:spcPct val="100000"/>
              </a:lnSpc>
              <a:spcBef>
                <a:spcPts val="1100"/>
              </a:spcBef>
              <a:buSzTx/>
              <a:buNone/>
              <a:defRPr sz="1400">
                <a:solidFill>
                  <a:srgbClr val="4E443C"/>
                </a:solidFill>
                <a:latin typeface="Helvetica"/>
                <a:ea typeface="Helvetica"/>
                <a:cs typeface="Helvetica"/>
                <a:sym typeface="Helvetica"/>
              </a:defRPr>
            </a:pPr>
            <a:r>
              <a:t>When working with Git, you start by checking out the project from the repository into your working directory. You then make changes to files in your working directory, stage those changes in the staging area, and finally commit those changes to the repository.</a:t>
            </a:r>
          </a:p>
        </p:txBody>
      </p:sp>
      <p:grpSp>
        <p:nvGrpSpPr>
          <p:cNvPr id="219" name="Group"/>
          <p:cNvGrpSpPr/>
          <p:nvPr/>
        </p:nvGrpSpPr>
        <p:grpSpPr>
          <a:xfrm>
            <a:off x="13716000" y="2032000"/>
            <a:ext cx="10160000" cy="6900266"/>
            <a:chOff x="0" y="0"/>
            <a:chExt cx="10160000" cy="6900265"/>
          </a:xfrm>
        </p:grpSpPr>
        <p:pic>
          <p:nvPicPr>
            <p:cNvPr id="217" name="Image" descr="Image"/>
            <p:cNvPicPr>
              <a:picLocks noChangeAspect="1"/>
            </p:cNvPicPr>
            <p:nvPr/>
          </p:nvPicPr>
          <p:blipFill>
            <a:blip r:embed="rId2">
              <a:extLst/>
            </a:blip>
            <a:stretch>
              <a:fillRect/>
            </a:stretch>
          </p:blipFill>
          <p:spPr>
            <a:xfrm>
              <a:off x="0" y="0"/>
              <a:ext cx="10160000" cy="5600700"/>
            </a:xfrm>
            <a:prstGeom prst="rect">
              <a:avLst/>
            </a:prstGeom>
            <a:ln w="12700" cap="flat">
              <a:noFill/>
              <a:miter lim="400000"/>
            </a:ln>
            <a:effectLst/>
          </p:spPr>
        </p:pic>
        <p:sp>
          <p:nvSpPr>
            <p:cNvPr id="218" name="Caption"/>
            <p:cNvSpPr/>
            <p:nvPr/>
          </p:nvSpPr>
          <p:spPr>
            <a:xfrm>
              <a:off x="0" y="5702300"/>
              <a:ext cx="10160000" cy="1197966"/>
            </a:xfrm>
            <a:prstGeom prst="roundRect">
              <a:avLst>
                <a:gd name="adj" fmla="val 0"/>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lgn="ctr">
                <a:lnSpc>
                  <a:spcPct val="100000"/>
                </a:lnSpc>
                <a:spcBef>
                  <a:spcPts val="0"/>
                </a:spcBef>
                <a:defRPr sz="2400">
                  <a:solidFill>
                    <a:srgbClr val="5E5E5E"/>
                  </a:solidFill>
                </a:defRPr>
              </a:lvl1pPr>
            </a:lstStyle>
            <a:p>
              <a:pPr/>
              <a:r>
                <a:t>The working directory is where you make changes to files in your project. The staging area is where you prepare changes for committing to the repository. The repository is where all of your project’s history is stored.</a:t>
              </a:r>
            </a:p>
          </p:txBody>
        </p:sp>
      </p:gr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1" name="Stage Your Changes"/>
          <p:cNvSpPr txBox="1"/>
          <p:nvPr>
            <p:ph type="title"/>
          </p:nvPr>
        </p:nvSpPr>
        <p:spPr>
          <a:xfrm>
            <a:off x="508000" y="254000"/>
            <a:ext cx="23368000" cy="1524000"/>
          </a:xfrm>
          <a:prstGeom prst="rect">
            <a:avLst/>
          </a:prstGeom>
        </p:spPr>
        <p:txBody>
          <a:bodyPr/>
          <a:lstStyle/>
          <a:p>
            <a:pPr/>
            <a:r>
              <a:t>Stage Your Changes</a:t>
            </a:r>
          </a:p>
        </p:txBody>
      </p:sp>
      <p:sp>
        <p:nvSpPr>
          <p:cNvPr id="222" name="Now that we’ve made changes to files in our working directory (in this case by adding a new file), we must stage them…"/>
          <p:cNvSpPr txBox="1"/>
          <p:nvPr>
            <p:ph type="body" idx="1"/>
          </p:nvPr>
        </p:nvSpPr>
        <p:spPr>
          <a:xfrm>
            <a:off x="508000" y="2032000"/>
            <a:ext cx="12839700" cy="11430000"/>
          </a:xfrm>
          <a:prstGeom prst="rect">
            <a:avLst/>
          </a:prstGeom>
        </p:spPr>
        <p:txBody>
          <a:bodyPr/>
          <a:lstStyle/>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Now that we’ve made changes to files in our working directory (in this case by adding a new file), we must stage them</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This is done with the “git add” command, passing the list of files to stage</a:t>
            </a:r>
          </a:p>
          <a:p>
            <a:pPr marL="228600" indent="-228600" defTabSz="457200">
              <a:lnSpc>
                <a:spcPct val="100000"/>
              </a:lnSpc>
              <a:spcBef>
                <a:spcPts val="1100"/>
              </a:spcBef>
              <a:buSzPct val="100000"/>
              <a:defRPr b="1" sz="1400">
                <a:solidFill>
                  <a:srgbClr val="4E443C"/>
                </a:solidFill>
                <a:latin typeface="Helvetica"/>
                <a:ea typeface="Helvetica"/>
                <a:cs typeface="Helvetica"/>
                <a:sym typeface="Helvetica"/>
              </a:defRPr>
            </a:pPr>
            <a:r>
              <a:t>Tip</a:t>
            </a:r>
            <a:r>
              <a:rPr b="0"/>
              <a:t>: You can run “git status” at any time to get an overview of your working directory and staging area (I do this so often that I have aliased the command “gist” to “git status” so I can type it quickly)</a:t>
            </a:r>
          </a:p>
        </p:txBody>
      </p:sp>
      <p:pic>
        <p:nvPicPr>
          <p:cNvPr id="223" name="pasted-movie.png" descr="pasted-movie.png"/>
          <p:cNvPicPr>
            <a:picLocks noChangeAspect="1"/>
          </p:cNvPicPr>
          <p:nvPr/>
        </p:nvPicPr>
        <p:blipFill>
          <a:blip r:embed="rId2">
            <a:extLst/>
          </a:blip>
          <a:stretch>
            <a:fillRect/>
          </a:stretch>
        </p:blipFill>
        <p:spPr>
          <a:xfrm>
            <a:off x="13347700" y="2032000"/>
            <a:ext cx="10528300" cy="11176000"/>
          </a:xfrm>
          <a:prstGeom prst="rect">
            <a:avLst/>
          </a:prstGeom>
          <a:ln w="12700">
            <a:miter lim="400000"/>
          </a:ln>
        </p:spPr>
      </p:pic>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5" name="Commit Your Changes"/>
          <p:cNvSpPr txBox="1"/>
          <p:nvPr>
            <p:ph type="title"/>
          </p:nvPr>
        </p:nvSpPr>
        <p:spPr>
          <a:xfrm>
            <a:off x="508000" y="254000"/>
            <a:ext cx="23368000" cy="1524000"/>
          </a:xfrm>
          <a:prstGeom prst="rect">
            <a:avLst/>
          </a:prstGeom>
        </p:spPr>
        <p:txBody>
          <a:bodyPr/>
          <a:lstStyle/>
          <a:p>
            <a:pPr/>
            <a:r>
              <a:t>Commit Your Changes</a:t>
            </a:r>
          </a:p>
        </p:txBody>
      </p:sp>
      <p:sp>
        <p:nvSpPr>
          <p:cNvPr id="226" name="We’re ready to write our first commit!…"/>
          <p:cNvSpPr txBox="1"/>
          <p:nvPr>
            <p:ph type="body" idx="1"/>
          </p:nvPr>
        </p:nvSpPr>
        <p:spPr>
          <a:xfrm>
            <a:off x="508000" y="2032000"/>
            <a:ext cx="12839700" cy="11430000"/>
          </a:xfrm>
          <a:prstGeom prst="rect">
            <a:avLst/>
          </a:prstGeom>
        </p:spPr>
        <p:txBody>
          <a:bodyPr/>
          <a:lstStyle/>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We’re ready to write our first commit!</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Unsurprisingly, this is done with the “git commit” command</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Typing “git commit” will open an editor for you to write a commit message. You can also run “git commit -m”, passing a message in quotes</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Commit messages are free-form plain text, used to explain what the changes in this commit achieve.</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Good commit messages are as important as good code comments, especially in projects worked on by more than one person.</a:t>
            </a:r>
          </a:p>
          <a:p>
            <a:pPr lvl="1" marL="6858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The first line is a short summary, which should be less than 50 characters</a:t>
            </a:r>
          </a:p>
          <a:p>
            <a:pPr lvl="1" marL="6858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The summary should complete this sentence: when applied, this commit will… “Fix text rendering in CJK languages”. “Add support for protocol v3”. “Refactor CRTC handling”</a:t>
            </a:r>
          </a:p>
          <a:p>
            <a:pPr lvl="1" marL="6858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After a blank line, you may describe what the changes achieve in greater detail in the message body</a:t>
            </a:r>
          </a:p>
          <a:p>
            <a:pPr lvl="1" marL="6858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See also </a:t>
            </a:r>
            <a:r>
              <a:rPr u="sng">
                <a:hlinkClick r:id="rId2" invalidUrl="" action="" tgtFrame="" tooltip="" history="1" highlightClick="0" endSnd="0"/>
              </a:rPr>
              <a:t>Tips for a Disciplined Git Workflow</a:t>
            </a:r>
            <a:r>
              <a:t> (from which I stole those examples)</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Save and close your editor, and the commit will be made</a:t>
            </a:r>
          </a:p>
        </p:txBody>
      </p:sp>
      <p:pic>
        <p:nvPicPr>
          <p:cNvPr id="227" name="pasted-movie.png" descr="pasted-movie.png"/>
          <p:cNvPicPr>
            <a:picLocks noChangeAspect="1"/>
          </p:cNvPicPr>
          <p:nvPr/>
        </p:nvPicPr>
        <p:blipFill>
          <a:blip r:embed="rId3">
            <a:extLst/>
          </a:blip>
          <a:stretch>
            <a:fillRect/>
          </a:stretch>
        </p:blipFill>
        <p:spPr>
          <a:xfrm>
            <a:off x="13347700" y="2032000"/>
            <a:ext cx="10528300" cy="11176000"/>
          </a:xfrm>
          <a:prstGeom prst="rect">
            <a:avLst/>
          </a:prstGeom>
          <a:ln w="12700">
            <a:miter lim="400000"/>
          </a:ln>
        </p:spPr>
      </p:pic>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9" name="Commit Your Changes"/>
          <p:cNvSpPr txBox="1"/>
          <p:nvPr>
            <p:ph type="title"/>
          </p:nvPr>
        </p:nvSpPr>
        <p:spPr>
          <a:xfrm>
            <a:off x="508000" y="254000"/>
            <a:ext cx="23368000" cy="1524000"/>
          </a:xfrm>
          <a:prstGeom prst="rect">
            <a:avLst/>
          </a:prstGeom>
        </p:spPr>
        <p:txBody>
          <a:bodyPr/>
          <a:lstStyle/>
          <a:p>
            <a:pPr/>
            <a:r>
              <a:t>Commit Your Changes</a:t>
            </a:r>
          </a:p>
        </p:txBody>
      </p:sp>
      <p:sp>
        <p:nvSpPr>
          <p:cNvPr id="230" name="We’re ready to write our first commit!…"/>
          <p:cNvSpPr txBox="1"/>
          <p:nvPr>
            <p:ph type="body" idx="1"/>
          </p:nvPr>
        </p:nvSpPr>
        <p:spPr>
          <a:xfrm>
            <a:off x="508000" y="2032000"/>
            <a:ext cx="12839700" cy="11430000"/>
          </a:xfrm>
          <a:prstGeom prst="rect">
            <a:avLst/>
          </a:prstGeom>
        </p:spPr>
        <p:txBody>
          <a:bodyPr/>
          <a:lstStyle/>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We’re ready to write our first commit!</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Unsurprisingly, this is done with the “git commit” command</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Typing “git commit” will open an editor for you to write a commit message. You can also run “git commit -m”, passing a message in quotes</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Commit messages are free-form plain text, used to explain what the changes in this commit achieve.</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Good commit messages are as important as good code comments, especially in projects worked on by more than one person.</a:t>
            </a:r>
          </a:p>
          <a:p>
            <a:pPr lvl="1" marL="6858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The first line is a short summary, which should be less than 50 characters</a:t>
            </a:r>
          </a:p>
          <a:p>
            <a:pPr lvl="1" marL="6858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The summary should complete this sentence: when applied, this commit will… “Fix text rendering in CJK languages”. “Add support for protocol v3”. “Refactor CRTC handling”</a:t>
            </a:r>
          </a:p>
          <a:p>
            <a:pPr lvl="1" marL="6858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After a blank line, you may describe what the changes achieve in greater detail in the message body</a:t>
            </a:r>
          </a:p>
          <a:p>
            <a:pPr lvl="1" marL="6858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See also </a:t>
            </a:r>
            <a:r>
              <a:rPr u="sng">
                <a:hlinkClick r:id="rId2" invalidUrl="" action="" tgtFrame="" tooltip="" history="1" highlightClick="0" endSnd="0"/>
              </a:rPr>
              <a:t>Tips for a Disciplined Git Workflow</a:t>
            </a:r>
            <a:r>
              <a:t> (from which I stole those examples)</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Save and close your editor, and the commit will be made</a:t>
            </a:r>
          </a:p>
        </p:txBody>
      </p:sp>
      <p:pic>
        <p:nvPicPr>
          <p:cNvPr id="231" name="pasted-movie.png" descr="pasted-movie.png"/>
          <p:cNvPicPr>
            <a:picLocks noChangeAspect="1"/>
          </p:cNvPicPr>
          <p:nvPr/>
        </p:nvPicPr>
        <p:blipFill>
          <a:blip r:embed="rId3">
            <a:extLst/>
          </a:blip>
          <a:stretch>
            <a:fillRect/>
          </a:stretch>
        </p:blipFill>
        <p:spPr>
          <a:xfrm>
            <a:off x="13347700" y="2032000"/>
            <a:ext cx="10528300" cy="11176000"/>
          </a:xfrm>
          <a:prstGeom prst="rect">
            <a:avLst/>
          </a:prstGeom>
          <a:ln w="12700">
            <a:miter lim="400000"/>
          </a:ln>
        </p:spPr>
      </p:pic>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3" name="Viewing the History"/>
          <p:cNvSpPr txBox="1"/>
          <p:nvPr>
            <p:ph type="title"/>
          </p:nvPr>
        </p:nvSpPr>
        <p:spPr>
          <a:xfrm>
            <a:off x="508000" y="254000"/>
            <a:ext cx="23368000" cy="1524000"/>
          </a:xfrm>
          <a:prstGeom prst="rect">
            <a:avLst/>
          </a:prstGeom>
        </p:spPr>
        <p:txBody>
          <a:bodyPr/>
          <a:lstStyle/>
          <a:p>
            <a:pPr/>
            <a:r>
              <a:t>Viewing the History</a:t>
            </a:r>
          </a:p>
        </p:txBody>
      </p:sp>
      <p:sp>
        <p:nvSpPr>
          <p:cNvPr id="234" name="Use the “git log” command to view a project’s history…"/>
          <p:cNvSpPr txBox="1"/>
          <p:nvPr>
            <p:ph type="body" idx="1"/>
          </p:nvPr>
        </p:nvSpPr>
        <p:spPr>
          <a:xfrm>
            <a:off x="508000" y="2032000"/>
            <a:ext cx="12839700" cy="11430000"/>
          </a:xfrm>
          <a:prstGeom prst="rect">
            <a:avLst/>
          </a:prstGeom>
        </p:spPr>
        <p:txBody>
          <a:bodyPr/>
          <a:lstStyle/>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Use the “git log” command to view a project’s history</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“Git log” will open a pager program if the log is long enough that it will scroll, Exit this by pressing “q”</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Each commit is composed of:</a:t>
            </a:r>
          </a:p>
          <a:p>
            <a:pPr lvl="1" marL="6858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A SHA1 </a:t>
            </a:r>
            <a:r>
              <a:rPr b="1"/>
              <a:t>commit hash</a:t>
            </a:r>
            <a:r>
              <a:t>, which uniquely identifies this commit</a:t>
            </a:r>
          </a:p>
          <a:p>
            <a:pPr lvl="1" marL="6858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The author’s </a:t>
            </a:r>
            <a:r>
              <a:rPr b="1"/>
              <a:t>name and email</a:t>
            </a:r>
            <a:r>
              <a:t> address</a:t>
            </a:r>
          </a:p>
          <a:p>
            <a:pPr lvl="1" marL="6858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The </a:t>
            </a:r>
            <a:r>
              <a:rPr b="1"/>
              <a:t>date</a:t>
            </a:r>
            <a:r>
              <a:t> the commit was made</a:t>
            </a:r>
          </a:p>
          <a:p>
            <a:pPr lvl="1" marL="6858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The </a:t>
            </a:r>
            <a:r>
              <a:rPr b="1"/>
              <a:t>commit message</a:t>
            </a:r>
          </a:p>
          <a:p>
            <a:pPr lvl="1" marL="6858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The </a:t>
            </a:r>
            <a:r>
              <a:rPr b="1"/>
              <a:t>updated files</a:t>
            </a:r>
            <a:r>
              <a:t> (though these aren’t shown in the log by default)</a:t>
            </a:r>
          </a:p>
          <a:p>
            <a:pPr marL="228600" indent="-228600" defTabSz="457200">
              <a:lnSpc>
                <a:spcPct val="100000"/>
              </a:lnSpc>
              <a:spcBef>
                <a:spcPts val="1100"/>
              </a:spcBef>
              <a:buSzPct val="100000"/>
              <a:defRPr b="1" sz="1400">
                <a:solidFill>
                  <a:srgbClr val="4E443C"/>
                </a:solidFill>
                <a:latin typeface="Helvetica"/>
                <a:ea typeface="Helvetica"/>
                <a:cs typeface="Helvetica"/>
                <a:sym typeface="Helvetica"/>
              </a:defRPr>
            </a:pPr>
            <a:r>
              <a:t>Tip</a:t>
            </a:r>
            <a:r>
              <a:rPr b="0"/>
              <a:t>: “git log” has many options for customising what you see:</a:t>
            </a:r>
            <a:endParaRPr b="0"/>
          </a:p>
          <a:p>
            <a:pPr lvl="1" marL="685800" indent="-228600" defTabSz="457200">
              <a:lnSpc>
                <a:spcPct val="100000"/>
              </a:lnSpc>
              <a:spcBef>
                <a:spcPts val="1100"/>
              </a:spcBef>
              <a:buSzPct val="100000"/>
              <a:defRPr b="1" sz="1400">
                <a:solidFill>
                  <a:srgbClr val="4E443C"/>
                </a:solidFill>
                <a:latin typeface="Helvetica"/>
                <a:ea typeface="Helvetica"/>
                <a:cs typeface="Helvetica"/>
                <a:sym typeface="Helvetica"/>
              </a:defRPr>
            </a:pPr>
            <a:r>
              <a:rPr b="0"/>
              <a:t>“Git log —oneline" One commit per line</a:t>
            </a:r>
            <a:endParaRPr b="0"/>
          </a:p>
          <a:p>
            <a:pPr lvl="1" marL="685800" indent="-228600" defTabSz="457200">
              <a:lnSpc>
                <a:spcPct val="100000"/>
              </a:lnSpc>
              <a:spcBef>
                <a:spcPts val="1100"/>
              </a:spcBef>
              <a:buSzPct val="100000"/>
              <a:defRPr b="1" sz="1400">
                <a:solidFill>
                  <a:srgbClr val="4E443C"/>
                </a:solidFill>
                <a:latin typeface="Helvetica"/>
                <a:ea typeface="Helvetica"/>
                <a:cs typeface="Helvetica"/>
                <a:sym typeface="Helvetica"/>
              </a:defRPr>
            </a:pPr>
            <a:r>
              <a:rPr b="0"/>
              <a:t>“Git log —stat” Show which files were changed</a:t>
            </a:r>
            <a:endParaRPr b="0"/>
          </a:p>
          <a:p>
            <a:pPr lvl="1" marL="685800" indent="-228600" defTabSz="457200">
              <a:lnSpc>
                <a:spcPct val="100000"/>
              </a:lnSpc>
              <a:spcBef>
                <a:spcPts val="1100"/>
              </a:spcBef>
              <a:buSzPct val="100000"/>
              <a:defRPr b="1" sz="1400">
                <a:solidFill>
                  <a:srgbClr val="4E443C"/>
                </a:solidFill>
                <a:latin typeface="Helvetica"/>
                <a:ea typeface="Helvetica"/>
                <a:cs typeface="Helvetica"/>
                <a:sym typeface="Helvetica"/>
              </a:defRPr>
            </a:pPr>
            <a:r>
              <a:rPr b="0"/>
              <a:t>“Git log —summary” show only the summary line of each message</a:t>
            </a:r>
            <a:endParaRPr b="0"/>
          </a:p>
          <a:p>
            <a:pPr lvl="1" marL="685800" indent="-228600" defTabSz="457200">
              <a:lnSpc>
                <a:spcPct val="100000"/>
              </a:lnSpc>
              <a:spcBef>
                <a:spcPts val="1100"/>
              </a:spcBef>
              <a:buSzPct val="100000"/>
              <a:defRPr b="1" sz="1400">
                <a:solidFill>
                  <a:srgbClr val="4E443C"/>
                </a:solidFill>
                <a:latin typeface="Helvetica"/>
                <a:ea typeface="Helvetica"/>
                <a:cs typeface="Helvetica"/>
                <a:sym typeface="Helvetica"/>
              </a:defRPr>
            </a:pPr>
            <a:r>
              <a:rPr b="0"/>
              <a:t>“Git log -5” show the latest 5 commits</a:t>
            </a:r>
          </a:p>
        </p:txBody>
      </p:sp>
      <p:pic>
        <p:nvPicPr>
          <p:cNvPr id="235" name="pasted-movie.png" descr="pasted-movie.png"/>
          <p:cNvPicPr>
            <a:picLocks noChangeAspect="1"/>
          </p:cNvPicPr>
          <p:nvPr/>
        </p:nvPicPr>
        <p:blipFill>
          <a:blip r:embed="rId2">
            <a:extLst/>
          </a:blip>
          <a:stretch>
            <a:fillRect/>
          </a:stretch>
        </p:blipFill>
        <p:spPr>
          <a:xfrm>
            <a:off x="13347700" y="2032000"/>
            <a:ext cx="10528300" cy="11176000"/>
          </a:xfrm>
          <a:prstGeom prst="rect">
            <a:avLst/>
          </a:prstGeom>
          <a:ln w="12700">
            <a:miter lim="400000"/>
          </a:ln>
        </p:spPr>
      </p:pic>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7" name="Let’s Improve Our Code"/>
          <p:cNvSpPr txBox="1"/>
          <p:nvPr>
            <p:ph type="title"/>
          </p:nvPr>
        </p:nvSpPr>
        <p:spPr>
          <a:xfrm>
            <a:off x="508000" y="254000"/>
            <a:ext cx="23368000" cy="1524000"/>
          </a:xfrm>
          <a:prstGeom prst="rect">
            <a:avLst/>
          </a:prstGeom>
        </p:spPr>
        <p:txBody>
          <a:bodyPr/>
          <a:lstStyle/>
          <a:p>
            <a:pPr/>
            <a:r>
              <a:t>Let’s Improve Our Code</a:t>
            </a:r>
          </a:p>
        </p:txBody>
      </p:sp>
      <p:sp>
        <p:nvSpPr>
          <p:cNvPr id="238" name="Modify your code to handle floating point numbers instead of integers…"/>
          <p:cNvSpPr txBox="1"/>
          <p:nvPr>
            <p:ph type="body" idx="1"/>
          </p:nvPr>
        </p:nvSpPr>
        <p:spPr>
          <a:xfrm>
            <a:off x="508000" y="2032000"/>
            <a:ext cx="12839700" cy="11430000"/>
          </a:xfrm>
          <a:prstGeom prst="rect">
            <a:avLst/>
          </a:prstGeom>
        </p:spPr>
        <p:txBody>
          <a:bodyPr/>
          <a:lstStyle/>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Modify your code to handle floating point numbers instead of integers</a:t>
            </a:r>
          </a:p>
          <a:p>
            <a:pPr lvl="1" marL="6858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Stage and commit these changes, writing a suitable commit message</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Next, make your program also output the two numbers subtracted from each other</a:t>
            </a:r>
          </a:p>
          <a:p>
            <a:pPr lvl="1" marL="6858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This time, instead of staging and committing separately, run “git commit -a”</a:t>
            </a:r>
          </a:p>
          <a:p>
            <a:pPr lvl="1" marL="6858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This automatically stages all changes you’ve made </a:t>
            </a:r>
            <a:r>
              <a:rPr b="1"/>
              <a:t>in tracked files</a:t>
            </a:r>
            <a:r>
              <a:t> since the last commit, and like usual, opens your editor so you can write a commit message</a:t>
            </a:r>
          </a:p>
          <a:p>
            <a:pPr marL="228600" indent="-228600" defTabSz="457200">
              <a:lnSpc>
                <a:spcPct val="100000"/>
              </a:lnSpc>
              <a:spcBef>
                <a:spcPts val="1100"/>
              </a:spcBef>
              <a:buSzPct val="100000"/>
              <a:defRPr b="1" sz="1400">
                <a:solidFill>
                  <a:srgbClr val="4E443C"/>
                </a:solidFill>
                <a:latin typeface="Helvetica"/>
                <a:ea typeface="Helvetica"/>
                <a:cs typeface="Helvetica"/>
                <a:sym typeface="Helvetica"/>
              </a:defRPr>
            </a:pPr>
            <a:r>
              <a:t>Tip</a:t>
            </a:r>
            <a:r>
              <a:rPr b="0"/>
              <a:t>: as </a:t>
            </a:r>
            <a:r>
              <a:rPr u="sng">
                <a:hlinkClick r:id="rId2" invalidUrl="" action="" tgtFrame="" tooltip="" history="1" highlightClick="0" endSnd="0"/>
              </a:rPr>
              <a:t>Tips for a Disciplined Git Workflow</a:t>
            </a:r>
            <a:r>
              <a:rPr b="0"/>
              <a:t> says: “Each commit should be a self-contained change”</a:t>
            </a:r>
            <a:endParaRPr b="0"/>
          </a:p>
          <a:p>
            <a:pPr lvl="1" marL="685800" indent="-228600" defTabSz="457200">
              <a:lnSpc>
                <a:spcPct val="100000"/>
              </a:lnSpc>
              <a:spcBef>
                <a:spcPts val="1100"/>
              </a:spcBef>
              <a:buSzPct val="100000"/>
              <a:defRPr b="1" sz="1400">
                <a:solidFill>
                  <a:srgbClr val="4E443C"/>
                </a:solidFill>
                <a:latin typeface="Helvetica"/>
                <a:ea typeface="Helvetica"/>
                <a:cs typeface="Helvetica"/>
                <a:sym typeface="Helvetica"/>
              </a:defRPr>
            </a:pPr>
            <a:r>
              <a:rPr b="0"/>
              <a:t>“Avoid sneaking in little unrelated changes into the same commit”</a:t>
            </a:r>
            <a:endParaRPr b="0"/>
          </a:p>
          <a:p>
            <a:pPr lvl="1" marL="685800" indent="-228600" defTabSz="457200">
              <a:lnSpc>
                <a:spcPct val="100000"/>
              </a:lnSpc>
              <a:spcBef>
                <a:spcPts val="1100"/>
              </a:spcBef>
              <a:buSzPct val="100000"/>
              <a:defRPr b="1" sz="1400">
                <a:solidFill>
                  <a:srgbClr val="4E443C"/>
                </a:solidFill>
                <a:latin typeface="Helvetica"/>
                <a:ea typeface="Helvetica"/>
                <a:cs typeface="Helvetica"/>
                <a:sym typeface="Helvetica"/>
              </a:defRPr>
            </a:pPr>
            <a:r>
              <a:rPr b="0"/>
              <a:t>“avoid breaking one change into several commits, unless you can refactor the idea into discrete steps - each of which represents a complete change in its own right”</a:t>
            </a:r>
            <a:endParaRPr b="0"/>
          </a:p>
          <a:p>
            <a:pPr lvl="1" marL="685800" indent="-228600" defTabSz="457200">
              <a:lnSpc>
                <a:spcPct val="100000"/>
              </a:lnSpc>
              <a:spcBef>
                <a:spcPts val="1100"/>
              </a:spcBef>
              <a:buSzPct val="100000"/>
              <a:defRPr b="1" sz="1400">
                <a:solidFill>
                  <a:srgbClr val="4E443C"/>
                </a:solidFill>
                <a:latin typeface="Helvetica"/>
                <a:ea typeface="Helvetica"/>
                <a:cs typeface="Helvetica"/>
                <a:sym typeface="Helvetica"/>
              </a:defRPr>
            </a:pPr>
            <a:r>
              <a:rPr b="0"/>
              <a:t>“If this is true of your repository, then you can check out any commit and expect the code to work correctly”</a:t>
            </a:r>
          </a:p>
        </p:txBody>
      </p:sp>
      <p:pic>
        <p:nvPicPr>
          <p:cNvPr id="239" name="pasted-movie.png" descr="pasted-movie.png"/>
          <p:cNvPicPr>
            <a:picLocks noChangeAspect="1"/>
          </p:cNvPicPr>
          <p:nvPr/>
        </p:nvPicPr>
        <p:blipFill>
          <a:blip r:embed="rId3">
            <a:extLst/>
          </a:blip>
          <a:stretch>
            <a:fillRect/>
          </a:stretch>
        </p:blipFill>
        <p:spPr>
          <a:xfrm>
            <a:off x="13347700" y="2032000"/>
            <a:ext cx="10528300" cy="11176000"/>
          </a:xfrm>
          <a:prstGeom prst="rect">
            <a:avLst/>
          </a:prstGeom>
          <a:ln w="12700">
            <a:miter lim="400000"/>
          </a:ln>
        </p:spPr>
      </p:pic>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1" name="Publishing to Github"/>
          <p:cNvSpPr txBox="1"/>
          <p:nvPr>
            <p:ph type="title"/>
          </p:nvPr>
        </p:nvSpPr>
        <p:spPr>
          <a:xfrm>
            <a:off x="508000" y="254000"/>
            <a:ext cx="23368000" cy="1524000"/>
          </a:xfrm>
          <a:prstGeom prst="rect">
            <a:avLst/>
          </a:prstGeom>
        </p:spPr>
        <p:txBody>
          <a:bodyPr/>
          <a:lstStyle/>
          <a:p>
            <a:pPr/>
            <a:r>
              <a:t>Publishing to Github</a:t>
            </a:r>
          </a:p>
        </p:txBody>
      </p:sp>
      <p:sp>
        <p:nvSpPr>
          <p:cNvPr id="242" name="So far, the changes we’ve made have only been recorded in our local working copy of the repository…"/>
          <p:cNvSpPr txBox="1"/>
          <p:nvPr>
            <p:ph type="body" idx="1"/>
          </p:nvPr>
        </p:nvSpPr>
        <p:spPr>
          <a:xfrm>
            <a:off x="508000" y="2032000"/>
            <a:ext cx="12839700" cy="11430000"/>
          </a:xfrm>
          <a:prstGeom prst="rect">
            <a:avLst/>
          </a:prstGeom>
        </p:spPr>
        <p:txBody>
          <a:bodyPr/>
          <a:lstStyle/>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So far, the changes we’ve made have only been recorded in our local working copy of the repository</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To publish these changes to Github use the “git push” command</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You will be asked to authenticate with your Github account if you haven’t used git with it already</a:t>
            </a:r>
          </a:p>
          <a:p>
            <a:pPr lvl="1" marL="685800" indent="-228600" defTabSz="457200">
              <a:lnSpc>
                <a:spcPct val="100000"/>
              </a:lnSpc>
              <a:spcBef>
                <a:spcPts val="1100"/>
              </a:spcBef>
              <a:buSzPct val="100000"/>
              <a:defRPr b="1" sz="1400">
                <a:solidFill>
                  <a:srgbClr val="4E443C"/>
                </a:solidFill>
                <a:latin typeface="Helvetica"/>
                <a:ea typeface="Helvetica"/>
                <a:cs typeface="Helvetica"/>
                <a:sym typeface="Helvetica"/>
              </a:defRPr>
            </a:pPr>
            <a:r>
              <a:t>Note</a:t>
            </a:r>
            <a:r>
              <a:rPr b="0"/>
              <a:t>: </a:t>
            </a:r>
            <a:r>
              <a:rPr u="sng">
                <a:hlinkClick r:id="rId2" invalidUrl="" action="" tgtFrame="" tooltip="" history="1" highlightClick="0" endSnd="0"/>
              </a:rPr>
              <a:t>git-credential-manager</a:t>
            </a:r>
            <a:r>
              <a:rPr b="0"/>
              <a:t> makes this step much easier. If you have issues authenticating, there are other ways to push code to Github, such as </a:t>
            </a:r>
            <a:r>
              <a:rPr u="sng">
                <a:hlinkClick r:id="rId3" invalidUrl="" action="" tgtFrame="" tooltip="" history="1" highlightClick="0" endSnd="0"/>
              </a:rPr>
              <a:t>setting up a personal access token</a:t>
            </a:r>
            <a:r>
              <a:rPr b="0"/>
              <a:t>, or </a:t>
            </a:r>
            <a:r>
              <a:rPr u="sng">
                <a:hlinkClick r:id="rId4" invalidUrl="" action="" tgtFrame="" tooltip="" history="1" highlightClick="0" endSnd="0"/>
              </a:rPr>
              <a:t>using git over SSH</a:t>
            </a:r>
          </a:p>
          <a:p>
            <a:pPr lvl="1" marL="685800" indent="-228600" defTabSz="457200">
              <a:lnSpc>
                <a:spcPct val="100000"/>
              </a:lnSpc>
              <a:spcBef>
                <a:spcPts val="1100"/>
              </a:spcBef>
              <a:buSzPct val="100000"/>
              <a:defRPr b="1" sz="1400">
                <a:solidFill>
                  <a:srgbClr val="4E443C"/>
                </a:solidFill>
                <a:latin typeface="Helvetica"/>
                <a:ea typeface="Helvetica"/>
                <a:cs typeface="Helvetica"/>
                <a:sym typeface="Helvetica"/>
              </a:defRPr>
            </a:pPr>
            <a:r>
              <a:t>Once the push is complete, refresh the repo’s Github page, and you should see the changes you made, and be able to view the commit history</a:t>
            </a:r>
          </a:p>
          <a:p>
            <a:pPr lvl="1" marL="685800" indent="-228600" defTabSz="457200">
              <a:lnSpc>
                <a:spcPct val="100000"/>
              </a:lnSpc>
              <a:spcBef>
                <a:spcPts val="1100"/>
              </a:spcBef>
              <a:buSzPct val="100000"/>
              <a:defRPr b="1" sz="1400">
                <a:solidFill>
                  <a:srgbClr val="4E443C"/>
                </a:solidFill>
                <a:latin typeface="Helvetica"/>
                <a:ea typeface="Helvetica"/>
                <a:cs typeface="Helvetica"/>
                <a:sym typeface="Helvetica"/>
              </a:defRPr>
            </a:pPr>
            <a:r>
              <a:t>Similarly, to </a:t>
            </a:r>
            <a:r>
              <a:rPr b="0"/>
              <a:t>pull</a:t>
            </a:r>
            <a:r>
              <a:t> code from a remote repository into your working copy, use “git pull”</a:t>
            </a:r>
          </a:p>
        </p:txBody>
      </p:sp>
      <p:pic>
        <p:nvPicPr>
          <p:cNvPr id="243" name="pasted-movie.png" descr="pasted-movie.png"/>
          <p:cNvPicPr>
            <a:picLocks noChangeAspect="1"/>
          </p:cNvPicPr>
          <p:nvPr/>
        </p:nvPicPr>
        <p:blipFill>
          <a:blip r:embed="rId5">
            <a:extLst/>
          </a:blip>
          <a:stretch>
            <a:fillRect/>
          </a:stretch>
        </p:blipFill>
        <p:spPr>
          <a:xfrm>
            <a:off x="13347700" y="2032000"/>
            <a:ext cx="10528300" cy="11176000"/>
          </a:xfrm>
          <a:prstGeom prst="rect">
            <a:avLst/>
          </a:prstGeom>
          <a:ln w="12700">
            <a:miter lim="400000"/>
          </a:ln>
        </p:spPr>
      </p:pic>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5" name="Undoing and Restoring Things: Untracked &amp; Staged"/>
          <p:cNvSpPr txBox="1"/>
          <p:nvPr>
            <p:ph type="title"/>
          </p:nvPr>
        </p:nvSpPr>
        <p:spPr>
          <a:xfrm>
            <a:off x="508000" y="254000"/>
            <a:ext cx="23368000" cy="1524000"/>
          </a:xfrm>
          <a:prstGeom prst="rect">
            <a:avLst/>
          </a:prstGeom>
        </p:spPr>
        <p:txBody>
          <a:bodyPr/>
          <a:lstStyle>
            <a:lvl1pPr defTabSz="2194505">
              <a:defRPr spc="-153" sz="7650"/>
            </a:lvl1pPr>
          </a:lstStyle>
          <a:p>
            <a:pPr/>
            <a:r>
              <a:t>Undoing and Restoring Things: Untracked &amp; Staged</a:t>
            </a:r>
          </a:p>
        </p:txBody>
      </p:sp>
      <p:sp>
        <p:nvSpPr>
          <p:cNvPr id="246" name="The power of a VCS is that you can go backwards in time to undo something you did wrong, or restore something you accidentally removed…"/>
          <p:cNvSpPr txBox="1"/>
          <p:nvPr>
            <p:ph type="body" idx="1"/>
          </p:nvPr>
        </p:nvSpPr>
        <p:spPr>
          <a:xfrm>
            <a:off x="508000" y="2032000"/>
            <a:ext cx="12839700" cy="11430000"/>
          </a:xfrm>
          <a:prstGeom prst="rect">
            <a:avLst/>
          </a:prstGeom>
        </p:spPr>
        <p:txBody>
          <a:bodyPr/>
          <a:lstStyle/>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The power of a VCS is that you can go backwards in time to undo something you did wrong, or restore something you accidentally removed</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Let’s introduce an error into our code</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Whoops, we’d like to revert the changes we made to this file, let’s check “git status”</a:t>
            </a:r>
          </a:p>
          <a:p>
            <a:pPr lvl="1" marL="6858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Git notices the file has been removed, and suggests two possible options: add the modifications to git’s database, or restore the file to your working directory</a:t>
            </a:r>
          </a:p>
          <a:p>
            <a:pPr lvl="1" marL="6858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Running the “git restore file” command, where file is the path to the file you deleted, brings the old version back from git’s database</a:t>
            </a:r>
          </a:p>
          <a:p>
            <a:pPr lvl="1" marL="6858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This will even work if you delete the file completely!</a:t>
            </a:r>
          </a:p>
          <a:p>
            <a:pPr marL="228600" indent="-228600" defTabSz="457200">
              <a:lnSpc>
                <a:spcPct val="100000"/>
              </a:lnSpc>
              <a:spcBef>
                <a:spcPts val="1100"/>
              </a:spcBef>
              <a:buSzPct val="100000"/>
              <a:defRPr b="1" sz="1400">
                <a:solidFill>
                  <a:srgbClr val="4E443C"/>
                </a:solidFill>
                <a:latin typeface="Helvetica"/>
                <a:ea typeface="Helvetica"/>
                <a:cs typeface="Helvetica"/>
                <a:sym typeface="Helvetica"/>
              </a:defRPr>
            </a:pPr>
            <a:r>
              <a:t>Note</a:t>
            </a:r>
            <a:r>
              <a:rPr b="0"/>
              <a:t>: If you’ve already staged your changes, and would like to un-stage them, run “git reset HEAD file”, where file is the path to the file to un-stage</a:t>
            </a:r>
            <a:endParaRPr b="0"/>
          </a:p>
          <a:p>
            <a:pPr lvl="1" marL="685800" indent="-228600" defTabSz="457200">
              <a:lnSpc>
                <a:spcPct val="100000"/>
              </a:lnSpc>
              <a:spcBef>
                <a:spcPts val="1100"/>
              </a:spcBef>
              <a:buSzPct val="100000"/>
              <a:defRPr b="1" sz="1400">
                <a:solidFill>
                  <a:srgbClr val="4E443C"/>
                </a:solidFill>
                <a:latin typeface="Helvetica"/>
                <a:ea typeface="Helvetica"/>
                <a:cs typeface="Helvetica"/>
                <a:sym typeface="Helvetica"/>
              </a:defRPr>
            </a:pPr>
            <a:r>
              <a:rPr b="0"/>
              <a:t>This command is a little strange, and “HEAD” must be written in upper case. This is because “git reset” is a very versatile command that can do a lot more than simply un-staging changes you’ve made to a file or set of files. For more info, see </a:t>
            </a:r>
            <a:r>
              <a:rPr u="sng">
                <a:hlinkClick r:id="rId2" invalidUrl="" action="" tgtFrame="" tooltip="" history="1" highlightClick="0" endSnd="0"/>
              </a:rPr>
              <a:t>Reset Demystified</a:t>
            </a:r>
          </a:p>
        </p:txBody>
      </p:sp>
      <p:pic>
        <p:nvPicPr>
          <p:cNvPr id="247" name="pasted-movie.png" descr="pasted-movie.png"/>
          <p:cNvPicPr>
            <a:picLocks noChangeAspect="1"/>
          </p:cNvPicPr>
          <p:nvPr/>
        </p:nvPicPr>
        <p:blipFill>
          <a:blip r:embed="rId3">
            <a:extLst/>
          </a:blip>
          <a:stretch>
            <a:fillRect/>
          </a:stretch>
        </p:blipFill>
        <p:spPr>
          <a:xfrm>
            <a:off x="13347700" y="2032000"/>
            <a:ext cx="10528300" cy="11658600"/>
          </a:xfrm>
          <a:prstGeom prst="rect">
            <a:avLst/>
          </a:prstGeom>
          <a:ln w="12700">
            <a:miter lim="400000"/>
          </a:ln>
        </p:spPr>
      </p:pic>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9" name="Undoing and Restoring Things: Committed"/>
          <p:cNvSpPr txBox="1"/>
          <p:nvPr>
            <p:ph type="title"/>
          </p:nvPr>
        </p:nvSpPr>
        <p:spPr>
          <a:xfrm>
            <a:off x="508000" y="254000"/>
            <a:ext cx="23368000" cy="1524000"/>
          </a:xfrm>
          <a:prstGeom prst="rect">
            <a:avLst/>
          </a:prstGeom>
        </p:spPr>
        <p:txBody>
          <a:bodyPr/>
          <a:lstStyle/>
          <a:p>
            <a:pPr/>
            <a:r>
              <a:t>Undoing and Restoring Things: Committed</a:t>
            </a:r>
          </a:p>
        </p:txBody>
      </p:sp>
      <p:sp>
        <p:nvSpPr>
          <p:cNvPr id="250" name="Now let’s say we make another commit (E.G. adding comments to our code), but we accidentally introduce a syntax error at the same time…"/>
          <p:cNvSpPr txBox="1"/>
          <p:nvPr>
            <p:ph type="body" idx="1"/>
          </p:nvPr>
        </p:nvSpPr>
        <p:spPr>
          <a:xfrm>
            <a:off x="508000" y="2032000"/>
            <a:ext cx="12839700" cy="11430000"/>
          </a:xfrm>
          <a:prstGeom prst="rect">
            <a:avLst/>
          </a:prstGeom>
        </p:spPr>
        <p:txBody>
          <a:bodyPr/>
          <a:lstStyle/>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Now let’s say we make another commit (E.G. adding comments to our code), but we accidentally introduce a syntax error at the same time</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Uh oh! No big deal, just run “git log”, find the commit hash, and run “git revert hash”</a:t>
            </a:r>
          </a:p>
          <a:p>
            <a:pPr lvl="1" marL="6858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Your editor will open, and a message explaining that this commit reverts another will be pre-filled. You should add details of why this commit was reverted to the commit body</a:t>
            </a:r>
          </a:p>
          <a:p>
            <a:pPr lvl="1" marL="6858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Close your editor, and a new commit will be made that reverts the old commit</a:t>
            </a:r>
          </a:p>
          <a:p>
            <a:pPr marL="228600" indent="-228600" defTabSz="457200">
              <a:lnSpc>
                <a:spcPct val="100000"/>
              </a:lnSpc>
              <a:spcBef>
                <a:spcPts val="1100"/>
              </a:spcBef>
              <a:buSzPct val="100000"/>
              <a:defRPr b="1" sz="1400">
                <a:solidFill>
                  <a:srgbClr val="4E443C"/>
                </a:solidFill>
                <a:latin typeface="Helvetica"/>
                <a:ea typeface="Helvetica"/>
                <a:cs typeface="Helvetica"/>
                <a:sym typeface="Helvetica"/>
              </a:defRPr>
            </a:pPr>
            <a:r>
              <a:t>Note</a:t>
            </a:r>
            <a:r>
              <a:rPr b="0"/>
              <a:t>: This is </a:t>
            </a:r>
            <a:r>
              <a:t>far</a:t>
            </a:r>
            <a:r>
              <a:rPr b="0"/>
              <a:t> from the only way to revert something you did wrong in a previous commit. For more advanced git users, check out </a:t>
            </a:r>
            <a:r>
              <a:rPr u="sng">
                <a:hlinkClick r:id="rId2" invalidUrl="" action="" tgtFrame="" tooltip="" history="1" highlightClick="0" endSnd="0"/>
              </a:rPr>
              <a:t>git interactive rebase</a:t>
            </a:r>
            <a:r>
              <a:rPr b="0"/>
              <a:t>, which lets you modify commits while keeping your history nice and clean</a:t>
            </a:r>
          </a:p>
        </p:txBody>
      </p:sp>
      <p:pic>
        <p:nvPicPr>
          <p:cNvPr id="251" name="pasted-movie.png" descr="pasted-movie.png"/>
          <p:cNvPicPr>
            <a:picLocks noChangeAspect="1"/>
          </p:cNvPicPr>
          <p:nvPr/>
        </p:nvPicPr>
        <p:blipFill>
          <a:blip r:embed="rId3">
            <a:extLst/>
          </a:blip>
          <a:stretch>
            <a:fillRect/>
          </a:stretch>
        </p:blipFill>
        <p:spPr>
          <a:xfrm>
            <a:off x="13347700" y="2032000"/>
            <a:ext cx="10528300" cy="11658600"/>
          </a:xfrm>
          <a:prstGeom prst="rect">
            <a:avLst/>
          </a:prstGeom>
          <a:ln w="12700">
            <a:miter lim="400000"/>
          </a:ln>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0" name="CC By SA 4.0"/>
          <p:cNvSpPr txBox="1"/>
          <p:nvPr>
            <p:ph type="body" idx="21"/>
          </p:nvPr>
        </p:nvSpPr>
        <p:spPr>
          <a:xfrm>
            <a:off x="508000" y="9525000"/>
            <a:ext cx="23368000" cy="636979"/>
          </a:xfrm>
          <a:prstGeom prst="rect">
            <a:avLst/>
          </a:prstGeom>
          <a:extLst>
            <a:ext uri="{C572A759-6A51-4108-AA02-DFA0A04FC94B}">
              <ma14:wrappingTextBoxFlag xmlns:ma14="http://schemas.microsoft.com/office/mac/drawingml/2011/main" val="1"/>
            </a:ext>
          </a:extLst>
        </p:spPr>
        <p:txBody>
          <a:bodyPr/>
          <a:lstStyle>
            <a:lvl1pPr>
              <a:defRPr u="sng">
                <a:hlinkClick r:id="rId2" invalidUrl="" action="" tgtFrame="" tooltip="" history="1" highlightClick="0" endSnd="0"/>
              </a:defRPr>
            </a:lvl1pPr>
          </a:lstStyle>
          <a:p>
            <a:pPr>
              <a:defRPr u="none"/>
            </a:pPr>
            <a:r>
              <a:rPr u="sng">
                <a:hlinkClick r:id="rId2" invalidUrl="" action="" tgtFrame="" tooltip="" history="1" highlightClick="0" endSnd="0"/>
              </a:rPr>
              <a:t>CC By SA 4.0</a:t>
            </a:r>
          </a:p>
        </p:txBody>
      </p:sp>
      <p:sp>
        <p:nvSpPr>
          <p:cNvPr id="181" name="“Committing” to Git — Workshop"/>
          <p:cNvSpPr txBox="1"/>
          <p:nvPr>
            <p:ph type="ctrTitle"/>
          </p:nvPr>
        </p:nvSpPr>
        <p:spPr>
          <a:xfrm>
            <a:off x="508000" y="2540000"/>
            <a:ext cx="23368000" cy="4572000"/>
          </a:xfrm>
          <a:prstGeom prst="rect">
            <a:avLst/>
          </a:prstGeom>
        </p:spPr>
        <p:txBody>
          <a:bodyPr/>
          <a:lstStyle/>
          <a:p>
            <a:pPr lvl="1">
              <a:defRPr spc="-232" sz="11600"/>
            </a:pPr>
            <a:r>
              <a:t>“Committing” to Git — Workshop</a:t>
            </a:r>
          </a:p>
        </p:txBody>
      </p:sp>
      <p:sp>
        <p:nvSpPr>
          <p:cNvPr id="182" name="University of Stirling Society of Computing"/>
          <p:cNvSpPr txBox="1"/>
          <p:nvPr>
            <p:ph type="subTitle" sz="quarter" idx="1"/>
          </p:nvPr>
        </p:nvSpPr>
        <p:spPr>
          <a:xfrm>
            <a:off x="508000" y="7366000"/>
            <a:ext cx="23368000" cy="1905000"/>
          </a:xfrm>
          <a:prstGeom prst="rect">
            <a:avLst/>
          </a:prstGeom>
        </p:spPr>
        <p:txBody>
          <a:bodyPr/>
          <a:lstStyle/>
          <a:p>
            <a:pPr/>
            <a:r>
              <a:t>University of Stirling Society of Computing</a:t>
            </a:r>
          </a:p>
        </p:txBody>
      </p:sp>
      <p:pic>
        <p:nvPicPr>
          <p:cNvPr id="183" name="Git logo" descr="Git logo"/>
          <p:cNvPicPr>
            <a:picLocks noChangeAspect="1"/>
          </p:cNvPicPr>
          <p:nvPr/>
        </p:nvPicPr>
        <p:blipFill>
          <a:blip r:embed="rId3">
            <a:extLst/>
          </a:blip>
          <a:stretch>
            <a:fillRect/>
          </a:stretch>
        </p:blipFill>
        <p:spPr>
          <a:xfrm>
            <a:off x="10795000" y="1016000"/>
            <a:ext cx="2794000" cy="1168400"/>
          </a:xfrm>
          <a:prstGeom prst="rect">
            <a:avLst/>
          </a:prstGeom>
          <a:ln w="12700">
            <a:miter lim="400000"/>
          </a:ln>
        </p:spPr>
      </p:pic>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3" name="Undoing and Restoring Things: Committed"/>
          <p:cNvSpPr txBox="1"/>
          <p:nvPr>
            <p:ph type="title"/>
          </p:nvPr>
        </p:nvSpPr>
        <p:spPr>
          <a:xfrm>
            <a:off x="508000" y="254000"/>
            <a:ext cx="23368000" cy="1524000"/>
          </a:xfrm>
          <a:prstGeom prst="rect">
            <a:avLst/>
          </a:prstGeom>
        </p:spPr>
        <p:txBody>
          <a:bodyPr/>
          <a:lstStyle/>
          <a:p>
            <a:pPr/>
            <a:r>
              <a:t>Undoing and Restoring Things: Committed</a:t>
            </a:r>
          </a:p>
        </p:txBody>
      </p:sp>
      <p:sp>
        <p:nvSpPr>
          <p:cNvPr id="254" name="Now let’s say we make another commit (E.G. adding comments to our code), but we accidentally introduce a syntax error at the same time…"/>
          <p:cNvSpPr txBox="1"/>
          <p:nvPr>
            <p:ph type="body" idx="1"/>
          </p:nvPr>
        </p:nvSpPr>
        <p:spPr>
          <a:xfrm>
            <a:off x="508000" y="2032000"/>
            <a:ext cx="12839700" cy="11430000"/>
          </a:xfrm>
          <a:prstGeom prst="rect">
            <a:avLst/>
          </a:prstGeom>
        </p:spPr>
        <p:txBody>
          <a:bodyPr/>
          <a:lstStyle/>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Now let’s say we make another commit (E.G. adding comments to our code), but we accidentally introduce a syntax error at the same time</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Uh oh! No big deal, just run “git log”, find the commit hash, and run “git revert hash”</a:t>
            </a:r>
          </a:p>
          <a:p>
            <a:pPr lvl="1" marL="6858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Your editor will open, and a message explaining that this commit reverts another will be pre-filled. You should add details of why this commit was reverted to the commit body</a:t>
            </a:r>
          </a:p>
          <a:p>
            <a:pPr lvl="1" marL="6858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Close your editor, and a new commit will be made that reverts the old commit</a:t>
            </a:r>
          </a:p>
          <a:p>
            <a:pPr marL="228600" indent="-228600" defTabSz="457200">
              <a:lnSpc>
                <a:spcPct val="100000"/>
              </a:lnSpc>
              <a:spcBef>
                <a:spcPts val="1100"/>
              </a:spcBef>
              <a:buSzPct val="100000"/>
              <a:defRPr b="1" sz="1400">
                <a:solidFill>
                  <a:srgbClr val="4E443C"/>
                </a:solidFill>
                <a:latin typeface="Helvetica"/>
                <a:ea typeface="Helvetica"/>
                <a:cs typeface="Helvetica"/>
                <a:sym typeface="Helvetica"/>
              </a:defRPr>
            </a:pPr>
            <a:r>
              <a:t>Note</a:t>
            </a:r>
            <a:r>
              <a:rPr b="0"/>
              <a:t>: This is </a:t>
            </a:r>
            <a:r>
              <a:t>far</a:t>
            </a:r>
            <a:r>
              <a:rPr b="0"/>
              <a:t> from the only way to revert something you did wrong in a previous commit. For more advanced git users, check out </a:t>
            </a:r>
            <a:r>
              <a:rPr u="sng">
                <a:hlinkClick r:id="rId2" invalidUrl="" action="" tgtFrame="" tooltip="" history="1" highlightClick="0" endSnd="0"/>
              </a:rPr>
              <a:t>git interactive rebase</a:t>
            </a:r>
            <a:r>
              <a:rPr b="0"/>
              <a:t>, which lets you modify commits while keeping your history nice and clean</a:t>
            </a:r>
          </a:p>
        </p:txBody>
      </p:sp>
      <p:pic>
        <p:nvPicPr>
          <p:cNvPr id="255" name="pasted-movie.png" descr="pasted-movie.png"/>
          <p:cNvPicPr>
            <a:picLocks noChangeAspect="1"/>
          </p:cNvPicPr>
          <p:nvPr/>
        </p:nvPicPr>
        <p:blipFill>
          <a:blip r:embed="rId3">
            <a:extLst/>
          </a:blip>
          <a:stretch>
            <a:fillRect/>
          </a:stretch>
        </p:blipFill>
        <p:spPr>
          <a:xfrm>
            <a:off x="13347700" y="2032000"/>
            <a:ext cx="10528300" cy="11658600"/>
          </a:xfrm>
          <a:prstGeom prst="rect">
            <a:avLst/>
          </a:prstGeom>
          <a:ln w="12700">
            <a:miter lim="400000"/>
          </a:ln>
        </p:spPr>
      </p:pic>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7" name="Undoing and Restoring Things: Committed"/>
          <p:cNvSpPr txBox="1"/>
          <p:nvPr>
            <p:ph type="title"/>
          </p:nvPr>
        </p:nvSpPr>
        <p:spPr>
          <a:xfrm>
            <a:off x="508000" y="254000"/>
            <a:ext cx="23368000" cy="1524000"/>
          </a:xfrm>
          <a:prstGeom prst="rect">
            <a:avLst/>
          </a:prstGeom>
        </p:spPr>
        <p:txBody>
          <a:bodyPr/>
          <a:lstStyle/>
          <a:p>
            <a:pPr/>
            <a:r>
              <a:t>Undoing and Restoring Things: Committed</a:t>
            </a:r>
          </a:p>
        </p:txBody>
      </p:sp>
      <p:sp>
        <p:nvSpPr>
          <p:cNvPr id="258" name="Now let’s say we make another commit (E.G. adding comments to our code), but we accidentally introduce a syntax error at the same time…"/>
          <p:cNvSpPr txBox="1"/>
          <p:nvPr>
            <p:ph type="body" idx="1"/>
          </p:nvPr>
        </p:nvSpPr>
        <p:spPr>
          <a:xfrm>
            <a:off x="508000" y="2032000"/>
            <a:ext cx="12839700" cy="11430000"/>
          </a:xfrm>
          <a:prstGeom prst="rect">
            <a:avLst/>
          </a:prstGeom>
        </p:spPr>
        <p:txBody>
          <a:bodyPr/>
          <a:lstStyle/>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Now let’s say we make another commit (E.G. adding comments to our code), but we accidentally introduce a syntax error at the same time</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Uh oh! No big deal, just run “git log”, find the commit hash, and run “git revert hash”</a:t>
            </a:r>
          </a:p>
          <a:p>
            <a:pPr lvl="1" marL="6858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Your editor will open, and a message explaining that this commit reverts another will be pre-filled. You should add details of why this commit was reverted to the commit body</a:t>
            </a:r>
          </a:p>
          <a:p>
            <a:pPr lvl="1" marL="6858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Close your editor, and a new commit will be made that reverts the old commit</a:t>
            </a:r>
          </a:p>
          <a:p>
            <a:pPr marL="228600" indent="-228600" defTabSz="457200">
              <a:lnSpc>
                <a:spcPct val="100000"/>
              </a:lnSpc>
              <a:spcBef>
                <a:spcPts val="1100"/>
              </a:spcBef>
              <a:buSzPct val="100000"/>
              <a:defRPr b="1" sz="1400">
                <a:solidFill>
                  <a:srgbClr val="4E443C"/>
                </a:solidFill>
                <a:latin typeface="Helvetica"/>
                <a:ea typeface="Helvetica"/>
                <a:cs typeface="Helvetica"/>
                <a:sym typeface="Helvetica"/>
              </a:defRPr>
            </a:pPr>
            <a:r>
              <a:t>Note</a:t>
            </a:r>
            <a:r>
              <a:rPr b="0"/>
              <a:t>: This is </a:t>
            </a:r>
            <a:r>
              <a:t>far</a:t>
            </a:r>
            <a:r>
              <a:rPr b="0"/>
              <a:t> from the only way to revert something you did wrong in a previous commit. For more advanced git users, check out </a:t>
            </a:r>
            <a:r>
              <a:rPr u="sng">
                <a:hlinkClick r:id="rId2" invalidUrl="" action="" tgtFrame="" tooltip="" history="1" highlightClick="0" endSnd="0"/>
              </a:rPr>
              <a:t>git interactive rebase</a:t>
            </a:r>
            <a:r>
              <a:rPr b="0"/>
              <a:t>, which lets you modify commits while keeping your history nice and clean</a:t>
            </a:r>
          </a:p>
        </p:txBody>
      </p:sp>
      <p:pic>
        <p:nvPicPr>
          <p:cNvPr id="259" name="pasted-movie.png" descr="pasted-movie.png"/>
          <p:cNvPicPr>
            <a:picLocks noChangeAspect="1"/>
          </p:cNvPicPr>
          <p:nvPr/>
        </p:nvPicPr>
        <p:blipFill>
          <a:blip r:embed="rId3">
            <a:extLst/>
          </a:blip>
          <a:stretch>
            <a:fillRect/>
          </a:stretch>
        </p:blipFill>
        <p:spPr>
          <a:xfrm>
            <a:off x="13347700" y="2032000"/>
            <a:ext cx="10528300" cy="11658600"/>
          </a:xfrm>
          <a:prstGeom prst="rect">
            <a:avLst/>
          </a:prstGeom>
          <a:ln w="12700">
            <a:miter lim="400000"/>
          </a:ln>
        </p:spPr>
      </p:pic>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1" name="Parallel Branches of Commits"/>
          <p:cNvSpPr txBox="1"/>
          <p:nvPr>
            <p:ph type="title"/>
          </p:nvPr>
        </p:nvSpPr>
        <p:spPr>
          <a:xfrm>
            <a:off x="508000" y="254000"/>
            <a:ext cx="23368000" cy="1524000"/>
          </a:xfrm>
          <a:prstGeom prst="rect">
            <a:avLst/>
          </a:prstGeom>
        </p:spPr>
        <p:txBody>
          <a:bodyPr/>
          <a:lstStyle/>
          <a:p>
            <a:pPr/>
            <a:r>
              <a:t>Parallel Branches of Commits</a:t>
            </a:r>
          </a:p>
        </p:txBody>
      </p:sp>
      <p:sp>
        <p:nvSpPr>
          <p:cNvPr id="262" name="Git supports lightning fast, light weight branches, which are a great way to work on multiple features of a project at once, while keeping the changes you make for one feature separate from the changes of another…"/>
          <p:cNvSpPr txBox="1"/>
          <p:nvPr>
            <p:ph type="body" idx="1"/>
          </p:nvPr>
        </p:nvSpPr>
        <p:spPr>
          <a:xfrm>
            <a:off x="508000" y="2032000"/>
            <a:ext cx="13208000" cy="11430000"/>
          </a:xfrm>
          <a:prstGeom prst="rect">
            <a:avLst/>
          </a:prstGeom>
        </p:spPr>
        <p:txBody>
          <a:bodyPr/>
          <a:lstStyle/>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Git supports lightning fast, light weight branches, which are a great way to work on multiple features of a project at once, while keeping the changes you make for one feature separate from the changes of another</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Branches allow you to </a:t>
            </a:r>
            <a:r>
              <a:rPr b="1"/>
              <a:t>diverge</a:t>
            </a:r>
            <a:r>
              <a:t> from the main history of the project, work on something for a while, then </a:t>
            </a:r>
            <a:r>
              <a:rPr b="1"/>
              <a:t>merge</a:t>
            </a:r>
            <a:r>
              <a:t> that work back into the main branch, or any other branch for that matter</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Branches are light weight and fast because they don’t make a new copy of all your data, they simply </a:t>
            </a:r>
            <a:r>
              <a:rPr b="1"/>
              <a:t>point</a:t>
            </a:r>
            <a:r>
              <a:t> to your existing commits</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Git keeps a special pointer called “HEAD” that points to the branch you’re currently on</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When you create a new repository, you start out on the “main” branch</a:t>
            </a:r>
          </a:p>
          <a:p>
            <a:pPr lvl="1" marL="6858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This branch isn’t special in any way, it’s just a regular branch that happens to be the default</a:t>
            </a:r>
          </a:p>
          <a:p>
            <a:pPr lvl="1" marL="6858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Depending on how you create your repository, your default branch might be “master”, or even something else, but it is nevertheless completely normal</a:t>
            </a:r>
          </a:p>
        </p:txBody>
      </p:sp>
      <p:pic>
        <p:nvPicPr>
          <p:cNvPr id="263" name="Image" descr="Image"/>
          <p:cNvPicPr>
            <a:picLocks noChangeAspect="1"/>
          </p:cNvPicPr>
          <p:nvPr/>
        </p:nvPicPr>
        <p:blipFill>
          <a:blip r:embed="rId2">
            <a:extLst/>
          </a:blip>
          <a:stretch>
            <a:fillRect/>
          </a:stretch>
        </p:blipFill>
        <p:spPr>
          <a:xfrm>
            <a:off x="13716000" y="2032000"/>
            <a:ext cx="10160000" cy="4203700"/>
          </a:xfrm>
          <a:prstGeom prst="rect">
            <a:avLst/>
          </a:prstGeom>
          <a:ln w="12700">
            <a:miter lim="400000"/>
          </a:ln>
        </p:spPr>
      </p:pic>
      <p:pic>
        <p:nvPicPr>
          <p:cNvPr id="264" name="Image" descr="Image"/>
          <p:cNvPicPr>
            <a:picLocks noChangeAspect="1"/>
          </p:cNvPicPr>
          <p:nvPr/>
        </p:nvPicPr>
        <p:blipFill>
          <a:blip r:embed="rId3">
            <a:extLst/>
          </a:blip>
          <a:stretch>
            <a:fillRect/>
          </a:stretch>
        </p:blipFill>
        <p:spPr>
          <a:xfrm>
            <a:off x="13716000" y="7277100"/>
            <a:ext cx="10160000" cy="5930900"/>
          </a:xfrm>
          <a:prstGeom prst="rect">
            <a:avLst/>
          </a:prstGeom>
          <a:ln w="12700">
            <a:miter lim="400000"/>
          </a:ln>
        </p:spPr>
      </p:pic>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6" name="Using Branches"/>
          <p:cNvSpPr txBox="1"/>
          <p:nvPr>
            <p:ph type="title"/>
          </p:nvPr>
        </p:nvSpPr>
        <p:spPr>
          <a:xfrm>
            <a:off x="508000" y="254000"/>
            <a:ext cx="23368000" cy="1524000"/>
          </a:xfrm>
          <a:prstGeom prst="rect">
            <a:avLst/>
          </a:prstGeom>
        </p:spPr>
        <p:txBody>
          <a:bodyPr/>
          <a:lstStyle/>
          <a:p>
            <a:pPr/>
            <a:r>
              <a:t>Using Branches</a:t>
            </a:r>
          </a:p>
        </p:txBody>
      </p:sp>
      <p:sp>
        <p:nvSpPr>
          <p:cNvPr id="267" name="We’re going to add printing the results of  multiplying and dividing the two numbers to our calculator, but we’ll add each calculation on a separate branch…"/>
          <p:cNvSpPr txBox="1"/>
          <p:nvPr>
            <p:ph type="body" idx="1"/>
          </p:nvPr>
        </p:nvSpPr>
        <p:spPr>
          <a:xfrm>
            <a:off x="508000" y="2032000"/>
            <a:ext cx="12839700" cy="11430000"/>
          </a:xfrm>
          <a:prstGeom prst="rect">
            <a:avLst/>
          </a:prstGeom>
        </p:spPr>
        <p:txBody>
          <a:bodyPr/>
          <a:lstStyle/>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We’re going to add printing the results of  multiplying and dividing the two numbers to our calculator, but we’ll add each calculation on a separate branch</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Run “git branch multiply” to create our “multiply” branch, then run “git checkout multiply” to switch to it</a:t>
            </a:r>
          </a:p>
          <a:p>
            <a:pPr lvl="1" marL="685800" indent="-228600" defTabSz="457200">
              <a:lnSpc>
                <a:spcPct val="100000"/>
              </a:lnSpc>
              <a:spcBef>
                <a:spcPts val="1100"/>
              </a:spcBef>
              <a:buSzPct val="100000"/>
              <a:defRPr b="1" sz="1400">
                <a:solidFill>
                  <a:srgbClr val="4E443C"/>
                </a:solidFill>
                <a:latin typeface="Helvetica"/>
                <a:ea typeface="Helvetica"/>
                <a:cs typeface="Helvetica"/>
                <a:sym typeface="Helvetica"/>
              </a:defRPr>
            </a:pPr>
            <a:r>
              <a:t>Tip</a:t>
            </a:r>
            <a:r>
              <a:rPr b="0"/>
              <a:t>: This is so common that you can shorten these two commands to just “git checkout -b multiply”</a:t>
            </a:r>
            <a:endParaRPr b="0"/>
          </a:p>
          <a:p>
            <a:pPr marL="228600" indent="-228600" defTabSz="457200">
              <a:lnSpc>
                <a:spcPct val="100000"/>
              </a:lnSpc>
              <a:spcBef>
                <a:spcPts val="1100"/>
              </a:spcBef>
              <a:buSzPct val="100000"/>
              <a:defRPr b="1" sz="1400">
                <a:solidFill>
                  <a:srgbClr val="4E443C"/>
                </a:solidFill>
                <a:latin typeface="Helvetica"/>
                <a:ea typeface="Helvetica"/>
                <a:cs typeface="Helvetica"/>
                <a:sym typeface="Helvetica"/>
              </a:defRPr>
            </a:pPr>
            <a:r>
              <a:rPr b="0"/>
              <a:t>Write, stage and commit your code to multiply the two numbers, and print the results</a:t>
            </a:r>
            <a:endParaRPr b="0"/>
          </a:p>
          <a:p>
            <a:pPr marL="228600" indent="-228600" defTabSz="457200">
              <a:lnSpc>
                <a:spcPct val="100000"/>
              </a:lnSpc>
              <a:spcBef>
                <a:spcPts val="1100"/>
              </a:spcBef>
              <a:buSzPct val="100000"/>
              <a:defRPr b="1" sz="1400">
                <a:solidFill>
                  <a:srgbClr val="4E443C"/>
                </a:solidFill>
                <a:latin typeface="Helvetica"/>
                <a:ea typeface="Helvetica"/>
                <a:cs typeface="Helvetica"/>
                <a:sym typeface="Helvetica"/>
              </a:defRPr>
            </a:pPr>
            <a:r>
              <a:rPr b="0"/>
              <a:t>Switch back to the “main” branch with “git checkout main” You’ll notice your changes are not listed in “git log”, as they aren’t committed to this branch</a:t>
            </a:r>
            <a:endParaRPr b="0"/>
          </a:p>
          <a:p>
            <a:pPr marL="228600" indent="-228600" defTabSz="457200">
              <a:lnSpc>
                <a:spcPct val="100000"/>
              </a:lnSpc>
              <a:spcBef>
                <a:spcPts val="1100"/>
              </a:spcBef>
              <a:buSzPct val="100000"/>
              <a:defRPr b="1" sz="1400">
                <a:solidFill>
                  <a:srgbClr val="4E443C"/>
                </a:solidFill>
                <a:latin typeface="Helvetica"/>
                <a:ea typeface="Helvetica"/>
                <a:cs typeface="Helvetica"/>
                <a:sym typeface="Helvetica"/>
              </a:defRPr>
            </a:pPr>
            <a:r>
              <a:rPr b="0"/>
              <a:t>Repeat these steps for the “divide” branch</a:t>
            </a:r>
            <a:endParaRPr b="0"/>
          </a:p>
          <a:p>
            <a:pPr lvl="1" marL="685800" indent="-228600" defTabSz="457200">
              <a:lnSpc>
                <a:spcPct val="100000"/>
              </a:lnSpc>
              <a:spcBef>
                <a:spcPts val="1100"/>
              </a:spcBef>
              <a:buSzPct val="100000"/>
              <a:defRPr b="1" sz="1400">
                <a:solidFill>
                  <a:srgbClr val="4E443C"/>
                </a:solidFill>
                <a:latin typeface="Helvetica"/>
                <a:ea typeface="Helvetica"/>
                <a:cs typeface="Helvetica"/>
                <a:sym typeface="Helvetica"/>
              </a:defRPr>
            </a:pPr>
            <a:r>
              <a:t>Note</a:t>
            </a:r>
            <a:r>
              <a:rPr b="0"/>
              <a:t>: Make sure you’re on “main” when you create “divide”, git uses your current branch as the starting point for the new branch</a:t>
            </a:r>
            <a:endParaRPr b="0"/>
          </a:p>
          <a:p>
            <a:pPr marL="228600" indent="-228600" defTabSz="457200">
              <a:lnSpc>
                <a:spcPct val="100000"/>
              </a:lnSpc>
              <a:spcBef>
                <a:spcPts val="1100"/>
              </a:spcBef>
              <a:buSzPct val="100000"/>
              <a:defRPr b="1" sz="1400">
                <a:solidFill>
                  <a:srgbClr val="4E443C"/>
                </a:solidFill>
                <a:latin typeface="Helvetica"/>
                <a:ea typeface="Helvetica"/>
                <a:cs typeface="Helvetica"/>
                <a:sym typeface="Helvetica"/>
              </a:defRPr>
            </a:pPr>
            <a:r>
              <a:t>Note</a:t>
            </a:r>
            <a:r>
              <a:rPr b="0"/>
              <a:t>: It is frivolous to create separate branches for features that can be added in a single commit like these, but they’re much more useful when you’re working on two or more large features at the same time</a:t>
            </a:r>
          </a:p>
        </p:txBody>
      </p:sp>
      <p:pic>
        <p:nvPicPr>
          <p:cNvPr id="268" name="pasted-movie.png" descr="pasted-movie.png"/>
          <p:cNvPicPr>
            <a:picLocks noChangeAspect="1"/>
          </p:cNvPicPr>
          <p:nvPr/>
        </p:nvPicPr>
        <p:blipFill>
          <a:blip r:embed="rId2">
            <a:extLst/>
          </a:blip>
          <a:stretch>
            <a:fillRect/>
          </a:stretch>
        </p:blipFill>
        <p:spPr>
          <a:xfrm>
            <a:off x="13347700" y="2032000"/>
            <a:ext cx="10528300" cy="11658600"/>
          </a:xfrm>
          <a:prstGeom prst="rect">
            <a:avLst/>
          </a:prstGeom>
          <a:ln w="12700">
            <a:miter lim="400000"/>
          </a:ln>
        </p:spPr>
      </p:pic>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0" name="Merging Branches"/>
          <p:cNvSpPr txBox="1"/>
          <p:nvPr>
            <p:ph type="title"/>
          </p:nvPr>
        </p:nvSpPr>
        <p:spPr>
          <a:xfrm>
            <a:off x="508000" y="254000"/>
            <a:ext cx="23368000" cy="1524000"/>
          </a:xfrm>
          <a:prstGeom prst="rect">
            <a:avLst/>
          </a:prstGeom>
        </p:spPr>
        <p:txBody>
          <a:bodyPr/>
          <a:lstStyle/>
          <a:p>
            <a:pPr/>
            <a:r>
              <a:t>Merging Branches</a:t>
            </a:r>
          </a:p>
        </p:txBody>
      </p:sp>
      <p:sp>
        <p:nvSpPr>
          <p:cNvPr id="271" name="There will come a point where you’ve finished the work in a branch, and you’d like to collect the work you did in it back into your “main” branch. This is called merging a branch…"/>
          <p:cNvSpPr txBox="1"/>
          <p:nvPr>
            <p:ph type="body" idx="1"/>
          </p:nvPr>
        </p:nvSpPr>
        <p:spPr>
          <a:xfrm>
            <a:off x="508000" y="2032000"/>
            <a:ext cx="12839700" cy="11430000"/>
          </a:xfrm>
          <a:prstGeom prst="rect">
            <a:avLst/>
          </a:prstGeom>
        </p:spPr>
        <p:txBody>
          <a:bodyPr/>
          <a:lstStyle/>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There will come a point where you’ve finished the work in a branch, and you’d like to collect the work you did in it back into your “main” branch. This is called </a:t>
            </a:r>
            <a:r>
              <a:rPr b="1"/>
              <a:t>merging</a:t>
            </a:r>
            <a:r>
              <a:t> a branch</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To merge our two feature branches, first make sure you’re on the main branch with “git checkout main”</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Next, simply run “git merge multiply”</a:t>
            </a:r>
          </a:p>
          <a:p>
            <a:pPr lvl="1" marL="6858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Git will take note of what has changed since the two branches last diverged, and </a:t>
            </a:r>
            <a:r>
              <a:rPr b="1"/>
              <a:t>fast-forward</a:t>
            </a:r>
            <a:r>
              <a:t> your “main” branch to include the work you did on “multiply”</a:t>
            </a:r>
          </a:p>
          <a:p>
            <a:pPr lvl="1" marL="6858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We don’t need that “multiply” branch anymore, you can delete it with “git branch -d multiply”</a:t>
            </a:r>
          </a:p>
          <a:p>
            <a:pPr lvl="1" marL="6858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Repeat these steps to merge the divide branch, and … oh no!</a:t>
            </a:r>
          </a:p>
        </p:txBody>
      </p:sp>
      <p:pic>
        <p:nvPicPr>
          <p:cNvPr id="272" name="pasted-movie.png" descr="pasted-movie.png"/>
          <p:cNvPicPr>
            <a:picLocks noChangeAspect="1"/>
          </p:cNvPicPr>
          <p:nvPr/>
        </p:nvPicPr>
        <p:blipFill>
          <a:blip r:embed="rId2">
            <a:extLst/>
          </a:blip>
          <a:stretch>
            <a:fillRect/>
          </a:stretch>
        </p:blipFill>
        <p:spPr>
          <a:xfrm>
            <a:off x="13347700" y="2032000"/>
            <a:ext cx="10528300" cy="11658600"/>
          </a:xfrm>
          <a:prstGeom prst="rect">
            <a:avLst/>
          </a:prstGeom>
          <a:ln w="12700">
            <a:miter lim="400000"/>
          </a:ln>
        </p:spPr>
      </p:pic>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4" name="Handling Merge Conflicts"/>
          <p:cNvSpPr txBox="1"/>
          <p:nvPr>
            <p:ph type="title"/>
          </p:nvPr>
        </p:nvSpPr>
        <p:spPr>
          <a:xfrm>
            <a:off x="508000" y="254000"/>
            <a:ext cx="23368000" cy="1524000"/>
          </a:xfrm>
          <a:prstGeom prst="rect">
            <a:avLst/>
          </a:prstGeom>
        </p:spPr>
        <p:txBody>
          <a:bodyPr/>
          <a:lstStyle/>
          <a:p>
            <a:pPr/>
            <a:r>
              <a:t>Handling Merge Conflicts</a:t>
            </a:r>
          </a:p>
        </p:txBody>
      </p:sp>
      <p:sp>
        <p:nvSpPr>
          <p:cNvPr id="275" name="Git is very smart about how it merges changes from multiple branches together…"/>
          <p:cNvSpPr txBox="1"/>
          <p:nvPr>
            <p:ph type="body" idx="1"/>
          </p:nvPr>
        </p:nvSpPr>
        <p:spPr>
          <a:xfrm>
            <a:off x="508000" y="2032000"/>
            <a:ext cx="12839700" cy="11430000"/>
          </a:xfrm>
          <a:prstGeom prst="rect">
            <a:avLst/>
          </a:prstGeom>
        </p:spPr>
        <p:txBody>
          <a:bodyPr/>
          <a:lstStyle/>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Git is very smart about how it merges changes from multiple branches together</a:t>
            </a:r>
          </a:p>
          <a:p>
            <a:pPr lvl="1" marL="6858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If the branch you’re merging </a:t>
            </a:r>
            <a:r>
              <a:rPr b="1"/>
              <a:t>from</a:t>
            </a:r>
            <a:r>
              <a:t> doesn’t change any files that the branch you’re merging </a:t>
            </a:r>
            <a:r>
              <a:rPr b="1"/>
              <a:t>into</a:t>
            </a:r>
            <a:r>
              <a:t> has changed, such as when you merged “multiply” into “main”, git performs a simple </a:t>
            </a:r>
            <a:r>
              <a:rPr b="1"/>
              <a:t>fast-forward</a:t>
            </a:r>
            <a:r>
              <a:t> merge</a:t>
            </a:r>
          </a:p>
          <a:p>
            <a:pPr lvl="1" marL="6858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Git will even automatically merge branches where different parts of the same file (at least a couple of lines apart) were changed on both branches</a:t>
            </a:r>
          </a:p>
          <a:p>
            <a:pPr lvl="1" marL="6858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If, however, you changed the same part of the same file on both branches, you need to tell git how to merge the two together manually</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This sounds scary, but it’s not that hard — if you run “git status” after encountering a merge conflict, git will tell you what to do</a:t>
            </a:r>
          </a:p>
        </p:txBody>
      </p:sp>
      <p:pic>
        <p:nvPicPr>
          <p:cNvPr id="276" name="pasted-movie.png" descr="pasted-movie.png"/>
          <p:cNvPicPr>
            <a:picLocks noChangeAspect="1"/>
          </p:cNvPicPr>
          <p:nvPr/>
        </p:nvPicPr>
        <p:blipFill>
          <a:blip r:embed="rId2">
            <a:extLst/>
          </a:blip>
          <a:stretch>
            <a:fillRect/>
          </a:stretch>
        </p:blipFill>
        <p:spPr>
          <a:xfrm>
            <a:off x="13347700" y="2032000"/>
            <a:ext cx="10528300" cy="11658600"/>
          </a:xfrm>
          <a:prstGeom prst="rect">
            <a:avLst/>
          </a:prstGeom>
          <a:ln w="12700">
            <a:miter lim="400000"/>
          </a:ln>
        </p:spPr>
      </p:pic>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8" name="Handling Merge Conflicts"/>
          <p:cNvSpPr txBox="1"/>
          <p:nvPr>
            <p:ph type="title"/>
          </p:nvPr>
        </p:nvSpPr>
        <p:spPr>
          <a:xfrm>
            <a:off x="508000" y="254000"/>
            <a:ext cx="23368000" cy="1524000"/>
          </a:xfrm>
          <a:prstGeom prst="rect">
            <a:avLst/>
          </a:prstGeom>
        </p:spPr>
        <p:txBody>
          <a:bodyPr/>
          <a:lstStyle/>
          <a:p>
            <a:pPr/>
            <a:r>
              <a:t>Handling Merge Conflicts</a:t>
            </a:r>
          </a:p>
        </p:txBody>
      </p:sp>
      <p:sp>
        <p:nvSpPr>
          <p:cNvPr id="279" name="If you look at your code, you’ll see git has included both versions of the changes you made, as well as some markers so you can identify which is which…"/>
          <p:cNvSpPr txBox="1"/>
          <p:nvPr>
            <p:ph type="body" idx="1"/>
          </p:nvPr>
        </p:nvSpPr>
        <p:spPr>
          <a:xfrm>
            <a:off x="508000" y="2032000"/>
            <a:ext cx="12839700" cy="11430000"/>
          </a:xfrm>
          <a:prstGeom prst="rect">
            <a:avLst/>
          </a:prstGeom>
        </p:spPr>
        <p:txBody>
          <a:bodyPr/>
          <a:lstStyle/>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If you look at your code, you’ll see git has included both versions of the changes you made, as well as some markers so you can identify which is which</a:t>
            </a:r>
          </a:p>
          <a:p>
            <a:pPr lvl="1" marL="6858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Remember that “HEAD” is currently pointing at “main”, so the top section contains the changes made on “main” (which were merged from the “multiply” branch)</a:t>
            </a:r>
          </a:p>
          <a:p>
            <a:pPr lvl="1" marL="6858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The bottom section contains the changes made from the “divide” branch</a:t>
            </a:r>
          </a:p>
          <a:p>
            <a:pPr lvl="1" marL="6858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The sections are separated by a row of “=“ characters</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All you have to do is manually fix the code (in this case we’d like to keep both sections</a:t>
            </a:r>
          </a:p>
          <a:p>
            <a:pPr lvl="1" marL="6858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Make sure you remove the section dividers git has added, they’ll cause a syntax error otherwise</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Once you’ve fix the code “git add” and “git commit” it, and git will finish merging the branches!</a:t>
            </a:r>
          </a:p>
        </p:txBody>
      </p:sp>
      <p:pic>
        <p:nvPicPr>
          <p:cNvPr id="280" name="pasted-movie.png" descr="pasted-movie.png"/>
          <p:cNvPicPr>
            <a:picLocks noChangeAspect="1"/>
          </p:cNvPicPr>
          <p:nvPr/>
        </p:nvPicPr>
        <p:blipFill>
          <a:blip r:embed="rId2">
            <a:extLst/>
          </a:blip>
          <a:stretch>
            <a:fillRect/>
          </a:stretch>
        </p:blipFill>
        <p:spPr>
          <a:xfrm>
            <a:off x="13347700" y="2032000"/>
            <a:ext cx="10528300" cy="11658600"/>
          </a:xfrm>
          <a:prstGeom prst="rect">
            <a:avLst/>
          </a:prstGeom>
          <a:ln w="12700">
            <a:miter lim="400000"/>
          </a:ln>
        </p:spPr>
      </p:pic>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2" name="Handling Merge Conflicts"/>
          <p:cNvSpPr txBox="1"/>
          <p:nvPr>
            <p:ph type="title"/>
          </p:nvPr>
        </p:nvSpPr>
        <p:spPr>
          <a:xfrm>
            <a:off x="508000" y="254000"/>
            <a:ext cx="23368000" cy="1524000"/>
          </a:xfrm>
          <a:prstGeom prst="rect">
            <a:avLst/>
          </a:prstGeom>
        </p:spPr>
        <p:txBody>
          <a:bodyPr/>
          <a:lstStyle/>
          <a:p>
            <a:pPr/>
            <a:r>
              <a:t>Handling Merge Conflicts</a:t>
            </a:r>
          </a:p>
        </p:txBody>
      </p:sp>
      <p:sp>
        <p:nvSpPr>
          <p:cNvPr id="283" name="If you look at your code, you’ll see git has included both versions of the changes you made, as well as some markers so you can identify which is which…"/>
          <p:cNvSpPr txBox="1"/>
          <p:nvPr>
            <p:ph type="body" idx="1"/>
          </p:nvPr>
        </p:nvSpPr>
        <p:spPr>
          <a:xfrm>
            <a:off x="508000" y="2032000"/>
            <a:ext cx="12839700" cy="11430000"/>
          </a:xfrm>
          <a:prstGeom prst="rect">
            <a:avLst/>
          </a:prstGeom>
        </p:spPr>
        <p:txBody>
          <a:bodyPr/>
          <a:lstStyle/>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If you look at your code, you’ll see git has included both versions of the changes you made, as well as some markers so you can identify which is which</a:t>
            </a:r>
          </a:p>
          <a:p>
            <a:pPr lvl="1" marL="6858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Remember that “HEAD” is currently pointing at “main”, so the top section contains the changes made on “main” (which were merged from the “multiply” branch)</a:t>
            </a:r>
          </a:p>
          <a:p>
            <a:pPr lvl="1" marL="6858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The bottom section contains the changes made from the “divide” branch</a:t>
            </a:r>
          </a:p>
          <a:p>
            <a:pPr lvl="1" marL="6858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The sections are separated by a row of “=“ characters</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All you have to do is manually fix the code (in this case we’d like to keep both sections</a:t>
            </a:r>
          </a:p>
          <a:p>
            <a:pPr lvl="1" marL="6858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Make sure you remove the section dividers git has added, they’ll cause a syntax error otherwise</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Once you’ve fix the code “git add” and “git commit” it, and git will finish merging the branches!</a:t>
            </a:r>
          </a:p>
        </p:txBody>
      </p:sp>
      <p:pic>
        <p:nvPicPr>
          <p:cNvPr id="284" name="pasted-movie.png" descr="pasted-movie.png"/>
          <p:cNvPicPr>
            <a:picLocks noChangeAspect="1"/>
          </p:cNvPicPr>
          <p:nvPr/>
        </p:nvPicPr>
        <p:blipFill>
          <a:blip r:embed="rId2">
            <a:extLst/>
          </a:blip>
          <a:stretch>
            <a:fillRect/>
          </a:stretch>
        </p:blipFill>
        <p:spPr>
          <a:xfrm>
            <a:off x="13347700" y="2032000"/>
            <a:ext cx="10528300" cy="11658600"/>
          </a:xfrm>
          <a:prstGeom prst="rect">
            <a:avLst/>
          </a:prstGeom>
          <a:ln w="12700">
            <a:miter lim="400000"/>
          </a:ln>
        </p:spPr>
      </p:pic>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6" name="Handling Merge Conflicts"/>
          <p:cNvSpPr txBox="1"/>
          <p:nvPr>
            <p:ph type="title"/>
          </p:nvPr>
        </p:nvSpPr>
        <p:spPr>
          <a:xfrm>
            <a:off x="508000" y="254000"/>
            <a:ext cx="23368000" cy="1524000"/>
          </a:xfrm>
          <a:prstGeom prst="rect">
            <a:avLst/>
          </a:prstGeom>
        </p:spPr>
        <p:txBody>
          <a:bodyPr/>
          <a:lstStyle/>
          <a:p>
            <a:pPr/>
            <a:r>
              <a:t>Handling Merge Conflicts</a:t>
            </a:r>
          </a:p>
        </p:txBody>
      </p:sp>
      <p:sp>
        <p:nvSpPr>
          <p:cNvPr id="287" name="If you look at your code, you’ll see git has included both versions of the changes you made, as well as some markers so you can identify which is which…"/>
          <p:cNvSpPr txBox="1"/>
          <p:nvPr>
            <p:ph type="body" idx="1"/>
          </p:nvPr>
        </p:nvSpPr>
        <p:spPr>
          <a:xfrm>
            <a:off x="508000" y="2032000"/>
            <a:ext cx="12839700" cy="11430000"/>
          </a:xfrm>
          <a:prstGeom prst="rect">
            <a:avLst/>
          </a:prstGeom>
        </p:spPr>
        <p:txBody>
          <a:bodyPr/>
          <a:lstStyle/>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If you look at your code, you’ll see git has included both versions of the changes you made, as well as some markers so you can identify which is which</a:t>
            </a:r>
          </a:p>
          <a:p>
            <a:pPr lvl="1" marL="6858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Remember that “HEAD” is currently pointing at “main”, so the top section contains the changes made on “main” (which were merged from the “multiply” branch)</a:t>
            </a:r>
          </a:p>
          <a:p>
            <a:pPr lvl="1" marL="6858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The bottom section contains the changes made from the “divide” branch</a:t>
            </a:r>
          </a:p>
          <a:p>
            <a:pPr lvl="1" marL="6858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The sections are separated by a row of “=“ characters</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All you have to do is manually fix the code (in this case we’d like to keep both sections</a:t>
            </a:r>
          </a:p>
          <a:p>
            <a:pPr lvl="1" marL="6858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Make sure you remove the section dividers git has added, they’ll cause a syntax error otherwise</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Once you’ve fix the code “git add” and “git commit” it, and git will finish merging the branches!</a:t>
            </a:r>
          </a:p>
        </p:txBody>
      </p:sp>
      <p:pic>
        <p:nvPicPr>
          <p:cNvPr id="288" name="pasted-movie.png" descr="pasted-movie.png"/>
          <p:cNvPicPr>
            <a:picLocks noChangeAspect="1"/>
          </p:cNvPicPr>
          <p:nvPr/>
        </p:nvPicPr>
        <p:blipFill>
          <a:blip r:embed="rId2">
            <a:extLst/>
          </a:blip>
          <a:stretch>
            <a:fillRect/>
          </a:stretch>
        </p:blipFill>
        <p:spPr>
          <a:xfrm>
            <a:off x="13347700" y="2032000"/>
            <a:ext cx="10528300" cy="11658600"/>
          </a:xfrm>
          <a:prstGeom prst="rect">
            <a:avLst/>
          </a:prstGeom>
          <a:ln w="12700">
            <a:miter lim="400000"/>
          </a:ln>
        </p:spPr>
      </p:pic>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0" name="The Github Pull Request Workflow"/>
          <p:cNvSpPr txBox="1"/>
          <p:nvPr>
            <p:ph type="title"/>
          </p:nvPr>
        </p:nvSpPr>
        <p:spPr>
          <a:xfrm>
            <a:off x="508000" y="254000"/>
            <a:ext cx="23368000" cy="1524000"/>
          </a:xfrm>
          <a:prstGeom prst="rect">
            <a:avLst/>
          </a:prstGeom>
        </p:spPr>
        <p:txBody>
          <a:bodyPr/>
          <a:lstStyle/>
          <a:p>
            <a:pPr/>
            <a:r>
              <a:t>The Github Pull Request Workflow</a:t>
            </a:r>
          </a:p>
        </p:txBody>
      </p:sp>
      <p:sp>
        <p:nvSpPr>
          <p:cNvPr id="291" name="So far we’ve developed our own personal project in isolation. But what about when you want to have several people collaborate on a single project…"/>
          <p:cNvSpPr txBox="1"/>
          <p:nvPr>
            <p:ph type="body" idx="1"/>
          </p:nvPr>
        </p:nvSpPr>
        <p:spPr>
          <a:xfrm>
            <a:off x="508000" y="2032000"/>
            <a:ext cx="23368000" cy="11430000"/>
          </a:xfrm>
          <a:prstGeom prst="rect">
            <a:avLst/>
          </a:prstGeom>
        </p:spPr>
        <p:txBody>
          <a:bodyPr/>
          <a:lstStyle/>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So far we’ve developed our own personal project in isolation. But what about when you want to have several people collaborate on a single project</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This is where Github shines, as a tool for providing a central place from which to distribute your code to the members of your team, and accept contributions</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When you want to contribute to a project on Github, you:</a:t>
            </a:r>
          </a:p>
          <a:p>
            <a:pPr lvl="1" marL="685800" indent="-228600" defTabSz="457200">
              <a:lnSpc>
                <a:spcPct val="100000"/>
              </a:lnSpc>
              <a:spcBef>
                <a:spcPts val="1100"/>
              </a:spcBef>
              <a:buSzPct val="100000"/>
              <a:defRPr b="1" sz="1400">
                <a:solidFill>
                  <a:srgbClr val="4E443C"/>
                </a:solidFill>
                <a:latin typeface="Helvetica"/>
                <a:ea typeface="Helvetica"/>
                <a:cs typeface="Helvetica"/>
                <a:sym typeface="Helvetica"/>
              </a:defRPr>
            </a:pPr>
            <a:r>
              <a:t>Fork</a:t>
            </a:r>
            <a:r>
              <a:rPr b="0"/>
              <a:t> the repository, creating a copy of it on </a:t>
            </a:r>
            <a:r>
              <a:t>your</a:t>
            </a:r>
            <a:r>
              <a:rPr b="0"/>
              <a:t> Github account</a:t>
            </a:r>
            <a:endParaRPr b="0"/>
          </a:p>
          <a:p>
            <a:pPr lvl="1" marL="685800" indent="-228600" defTabSz="457200">
              <a:lnSpc>
                <a:spcPct val="100000"/>
              </a:lnSpc>
              <a:spcBef>
                <a:spcPts val="1100"/>
              </a:spcBef>
              <a:buSzPct val="100000"/>
              <a:defRPr b="1" sz="1400">
                <a:solidFill>
                  <a:srgbClr val="4E443C"/>
                </a:solidFill>
                <a:latin typeface="Helvetica"/>
                <a:ea typeface="Helvetica"/>
                <a:cs typeface="Helvetica"/>
                <a:sym typeface="Helvetica"/>
              </a:defRPr>
            </a:pPr>
            <a:r>
              <a:t>Clone</a:t>
            </a:r>
            <a:r>
              <a:rPr b="0"/>
              <a:t> your copy of the repository</a:t>
            </a:r>
            <a:endParaRPr b="0"/>
          </a:p>
          <a:p>
            <a:pPr lvl="1" marL="6858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Make, </a:t>
            </a:r>
            <a:r>
              <a:rPr b="1"/>
              <a:t>commit</a:t>
            </a:r>
            <a:r>
              <a:t> and </a:t>
            </a:r>
            <a:r>
              <a:rPr b="1"/>
              <a:t>push</a:t>
            </a:r>
            <a:r>
              <a:t> your changes</a:t>
            </a:r>
            <a:endParaRPr b="1"/>
          </a:p>
          <a:p>
            <a:pPr lvl="1" marL="685800" indent="-228600" defTabSz="457200">
              <a:lnSpc>
                <a:spcPct val="100000"/>
              </a:lnSpc>
              <a:spcBef>
                <a:spcPts val="1100"/>
              </a:spcBef>
              <a:buSzPct val="100000"/>
              <a:defRPr b="1" sz="1400">
                <a:solidFill>
                  <a:srgbClr val="4E443C"/>
                </a:solidFill>
                <a:latin typeface="Helvetica"/>
                <a:ea typeface="Helvetica"/>
                <a:cs typeface="Helvetica"/>
                <a:sym typeface="Helvetica"/>
              </a:defRPr>
            </a:pPr>
            <a:r>
              <a:t>Open</a:t>
            </a:r>
            <a:r>
              <a:rPr b="0"/>
              <a:t> a pull request back to the original repository</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5" name="What is Git"/>
          <p:cNvSpPr txBox="1"/>
          <p:nvPr>
            <p:ph type="title"/>
          </p:nvPr>
        </p:nvSpPr>
        <p:spPr>
          <a:xfrm>
            <a:off x="508000" y="254000"/>
            <a:ext cx="23368000" cy="1524000"/>
          </a:xfrm>
          <a:prstGeom prst="rect">
            <a:avLst/>
          </a:prstGeom>
        </p:spPr>
        <p:txBody>
          <a:bodyPr/>
          <a:lstStyle/>
          <a:p>
            <a:pPr/>
            <a:r>
              <a:t>What is Git</a:t>
            </a:r>
          </a:p>
        </p:txBody>
      </p:sp>
      <p:sp>
        <p:nvSpPr>
          <p:cNvPr id="186" name="Git is a version control system…"/>
          <p:cNvSpPr txBox="1"/>
          <p:nvPr>
            <p:ph type="body" idx="1"/>
          </p:nvPr>
        </p:nvSpPr>
        <p:spPr>
          <a:xfrm>
            <a:off x="508000" y="2032000"/>
            <a:ext cx="23368000" cy="11430000"/>
          </a:xfrm>
          <a:prstGeom prst="rect">
            <a:avLst/>
          </a:prstGeom>
        </p:spPr>
        <p:txBody>
          <a:bodyPr/>
          <a:lstStyle/>
          <a:p>
            <a:pPr marL="838200" indent="-228600">
              <a:buSzPct val="100000"/>
            </a:pPr>
            <a:r>
              <a:t>Git is a version control system</a:t>
            </a:r>
          </a:p>
          <a:p>
            <a:pPr marL="838200" indent="-228600">
              <a:buSzPct val="100000"/>
            </a:pPr>
            <a:r>
              <a:t>Git is distributed</a:t>
            </a:r>
          </a:p>
          <a:p>
            <a:pPr marL="838200" indent="-228600">
              <a:buSzPct val="100000"/>
            </a:pPr>
            <a:r>
              <a:t>Git is everywhere!</a:t>
            </a:r>
          </a:p>
        </p:txBody>
      </p:sp>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3" name="Making a Pull Request"/>
          <p:cNvSpPr txBox="1"/>
          <p:nvPr>
            <p:ph type="title"/>
          </p:nvPr>
        </p:nvSpPr>
        <p:spPr>
          <a:xfrm>
            <a:off x="508000" y="254000"/>
            <a:ext cx="23368000" cy="1524000"/>
          </a:xfrm>
          <a:prstGeom prst="rect">
            <a:avLst/>
          </a:prstGeom>
        </p:spPr>
        <p:txBody>
          <a:bodyPr/>
          <a:lstStyle/>
          <a:p>
            <a:pPr/>
            <a:r>
              <a:t>Making a Pull Request</a:t>
            </a:r>
          </a:p>
        </p:txBody>
      </p:sp>
      <p:sp>
        <p:nvSpPr>
          <p:cNvPr id="294" name="We love hearing your feedback and suggestions, so we’ve created a repository which you can add them to!…"/>
          <p:cNvSpPr txBox="1"/>
          <p:nvPr>
            <p:ph type="body" idx="1"/>
          </p:nvPr>
        </p:nvSpPr>
        <p:spPr>
          <a:xfrm>
            <a:off x="508000" y="2032000"/>
            <a:ext cx="12814300" cy="11430000"/>
          </a:xfrm>
          <a:prstGeom prst="rect">
            <a:avLst/>
          </a:prstGeom>
        </p:spPr>
        <p:txBody>
          <a:bodyPr/>
          <a:lstStyle/>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We love hearing your feedback and suggestions, so we’ve created a repository which you can add them to!</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First, go to </a:t>
            </a:r>
            <a:r>
              <a:rPr u="sng">
                <a:hlinkClick r:id="rId2" invalidUrl="" action="" tgtFrame="" tooltip="" history="1" highlightClick="0" endSnd="0"/>
              </a:rPr>
              <a:t>https://github.com/stirling-ussc/git-workshop</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Make sure you’re signed in, then click the “fork” button</a:t>
            </a:r>
          </a:p>
        </p:txBody>
      </p:sp>
      <p:pic>
        <p:nvPicPr>
          <p:cNvPr id="295" name="pasted-movie.png" descr="pasted-movie.png"/>
          <p:cNvPicPr>
            <a:picLocks noChangeAspect="1"/>
          </p:cNvPicPr>
          <p:nvPr/>
        </p:nvPicPr>
        <p:blipFill>
          <a:blip r:embed="rId3">
            <a:extLst/>
          </a:blip>
          <a:stretch>
            <a:fillRect/>
          </a:stretch>
        </p:blipFill>
        <p:spPr>
          <a:xfrm>
            <a:off x="13322300" y="2032000"/>
            <a:ext cx="10553700" cy="11607800"/>
          </a:xfrm>
          <a:prstGeom prst="rect">
            <a:avLst/>
          </a:prstGeom>
          <a:ln w="12700">
            <a:miter lim="400000"/>
          </a:ln>
        </p:spPr>
      </p:pic>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7" name="Making a Pull Request"/>
          <p:cNvSpPr txBox="1"/>
          <p:nvPr>
            <p:ph type="title"/>
          </p:nvPr>
        </p:nvSpPr>
        <p:spPr>
          <a:xfrm>
            <a:off x="508000" y="254000"/>
            <a:ext cx="23368000" cy="1524000"/>
          </a:xfrm>
          <a:prstGeom prst="rect">
            <a:avLst/>
          </a:prstGeom>
        </p:spPr>
        <p:txBody>
          <a:bodyPr/>
          <a:lstStyle/>
          <a:p>
            <a:pPr/>
            <a:r>
              <a:t>Making a Pull Request</a:t>
            </a:r>
          </a:p>
        </p:txBody>
      </p:sp>
      <p:sp>
        <p:nvSpPr>
          <p:cNvPr id="298" name="We love hearing your feedback and suggestions, so we’ve created a repository which you can add them to!…"/>
          <p:cNvSpPr txBox="1"/>
          <p:nvPr>
            <p:ph type="body" idx="1"/>
          </p:nvPr>
        </p:nvSpPr>
        <p:spPr>
          <a:xfrm>
            <a:off x="508000" y="2032000"/>
            <a:ext cx="12814300" cy="11430000"/>
          </a:xfrm>
          <a:prstGeom prst="rect">
            <a:avLst/>
          </a:prstGeom>
        </p:spPr>
        <p:txBody>
          <a:bodyPr/>
          <a:lstStyle/>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We love hearing your feedback and suggestions, so we’ve created a repository which you can add them to!</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First, go to </a:t>
            </a:r>
            <a:r>
              <a:rPr u="sng">
                <a:hlinkClick r:id="rId2" invalidUrl="" action="" tgtFrame="" tooltip="" history="1" highlightClick="0" endSnd="0"/>
              </a:rPr>
              <a:t>https://github.com/stirling-ussc/git-workshop</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Make sure you’re signed in, then click the “fork” button</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Ensure that the fork will be created on your main Github profile (@mcb2003 in my case), then click “Create Fork”</a:t>
            </a:r>
          </a:p>
        </p:txBody>
      </p:sp>
      <p:pic>
        <p:nvPicPr>
          <p:cNvPr id="299" name="pasted-movie.png" descr="pasted-movie.png"/>
          <p:cNvPicPr>
            <a:picLocks noChangeAspect="1"/>
          </p:cNvPicPr>
          <p:nvPr/>
        </p:nvPicPr>
        <p:blipFill>
          <a:blip r:embed="rId3">
            <a:extLst/>
          </a:blip>
          <a:stretch>
            <a:fillRect/>
          </a:stretch>
        </p:blipFill>
        <p:spPr>
          <a:xfrm>
            <a:off x="13322300" y="2032000"/>
            <a:ext cx="10553700" cy="11607800"/>
          </a:xfrm>
          <a:prstGeom prst="rect">
            <a:avLst/>
          </a:prstGeom>
          <a:ln w="12700">
            <a:miter lim="400000"/>
          </a:ln>
        </p:spPr>
      </p:pic>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1" name="Making a Pull Request"/>
          <p:cNvSpPr txBox="1"/>
          <p:nvPr>
            <p:ph type="title"/>
          </p:nvPr>
        </p:nvSpPr>
        <p:spPr>
          <a:xfrm>
            <a:off x="508000" y="254000"/>
            <a:ext cx="23368000" cy="1524000"/>
          </a:xfrm>
          <a:prstGeom prst="rect">
            <a:avLst/>
          </a:prstGeom>
        </p:spPr>
        <p:txBody>
          <a:bodyPr/>
          <a:lstStyle/>
          <a:p>
            <a:pPr/>
            <a:r>
              <a:t>Making a Pull Request</a:t>
            </a:r>
          </a:p>
        </p:txBody>
      </p:sp>
      <p:sp>
        <p:nvSpPr>
          <p:cNvPr id="302" name="We love hearing your feedback and suggestions, so we’ve created a repository which you can add them to!…"/>
          <p:cNvSpPr txBox="1"/>
          <p:nvPr>
            <p:ph type="body" sz="half" idx="1"/>
          </p:nvPr>
        </p:nvSpPr>
        <p:spPr>
          <a:xfrm>
            <a:off x="508000" y="2032000"/>
            <a:ext cx="11328400" cy="11430000"/>
          </a:xfrm>
          <a:prstGeom prst="rect">
            <a:avLst/>
          </a:prstGeom>
        </p:spPr>
        <p:txBody>
          <a:bodyPr/>
          <a:lstStyle/>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We love hearing your feedback and suggestions, so we’ve created a repository which you can add them to!</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First, go to </a:t>
            </a:r>
            <a:r>
              <a:rPr u="sng">
                <a:hlinkClick r:id="rId2" invalidUrl="" action="" tgtFrame="" tooltip="" history="1" highlightClick="0" endSnd="0"/>
              </a:rPr>
              <a:t>https://github.com/stirling-ussc/git-workshop</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Make sure you’re signed in, then click the “fork” button</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Ensure that the fork will be created on your main Github profile (@mcb2003 in my case), then click “Create Fork”</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Next, clone your version of the repository locally, make, stage and commit your changes, and push your changes to your fork of the repository</a:t>
            </a:r>
          </a:p>
          <a:p>
            <a:pPr lvl="1" marL="6858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Replace “mcb2003” in the URL shown with your Github username</a:t>
            </a:r>
          </a:p>
        </p:txBody>
      </p:sp>
      <p:pic>
        <p:nvPicPr>
          <p:cNvPr id="303" name="pasted-movie.png" descr="pasted-movie.png"/>
          <p:cNvPicPr>
            <a:picLocks noChangeAspect="1"/>
          </p:cNvPicPr>
          <p:nvPr/>
        </p:nvPicPr>
        <p:blipFill>
          <a:blip r:embed="rId3">
            <a:extLst/>
          </a:blip>
          <a:stretch>
            <a:fillRect/>
          </a:stretch>
        </p:blipFill>
        <p:spPr>
          <a:xfrm>
            <a:off x="11836400" y="2032000"/>
            <a:ext cx="12039600" cy="11468100"/>
          </a:xfrm>
          <a:prstGeom prst="rect">
            <a:avLst/>
          </a:prstGeom>
          <a:ln w="12700">
            <a:miter lim="400000"/>
          </a:ln>
        </p:spPr>
      </p:pic>
    </p:spTree>
  </p:cSld>
  <p:clrMapOvr>
    <a:masterClrMapping/>
  </p:clrMapOvr>
  <p:transition xmlns:p14="http://schemas.microsoft.com/office/powerpoint/2010/main" spd="med" advClick="1"/>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5" name="Making a Pull Request"/>
          <p:cNvSpPr txBox="1"/>
          <p:nvPr>
            <p:ph type="title"/>
          </p:nvPr>
        </p:nvSpPr>
        <p:spPr>
          <a:xfrm>
            <a:off x="508000" y="254000"/>
            <a:ext cx="23368000" cy="1524000"/>
          </a:xfrm>
          <a:prstGeom prst="rect">
            <a:avLst/>
          </a:prstGeom>
        </p:spPr>
        <p:txBody>
          <a:bodyPr/>
          <a:lstStyle/>
          <a:p>
            <a:pPr/>
            <a:r>
              <a:t>Making a Pull Request</a:t>
            </a:r>
          </a:p>
        </p:txBody>
      </p:sp>
      <p:sp>
        <p:nvSpPr>
          <p:cNvPr id="306" name="We love hearing your feedback and suggestions, so we’ve created a repository which you can add them to!…"/>
          <p:cNvSpPr txBox="1"/>
          <p:nvPr>
            <p:ph type="body" idx="1"/>
          </p:nvPr>
        </p:nvSpPr>
        <p:spPr>
          <a:xfrm>
            <a:off x="508000" y="2032000"/>
            <a:ext cx="12814300" cy="11430000"/>
          </a:xfrm>
          <a:prstGeom prst="rect">
            <a:avLst/>
          </a:prstGeom>
        </p:spPr>
        <p:txBody>
          <a:bodyPr/>
          <a:lstStyle/>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We love hearing your feedback and suggestions, so we’ve created a repository which you can add them to!</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First, go to </a:t>
            </a:r>
            <a:r>
              <a:rPr u="sng">
                <a:hlinkClick r:id="rId2" invalidUrl="" action="" tgtFrame="" tooltip="" history="1" highlightClick="0" endSnd="0"/>
              </a:rPr>
              <a:t>https://github.com/stirling-ussc/git-workshop</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Make sure you’re signed in, then click the “fork” button</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Ensure that the fork will be created on your main Github profile (@mcb2003 in my case), then click “Create Fork”</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Next, clone your version of the repository locally, make, stage and commit your changes, and push your changes to your fork of the repository</a:t>
            </a:r>
          </a:p>
          <a:p>
            <a:pPr lvl="1" marL="6858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Replace “mcb2003” in the URL shown with your Github username</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Next, go back to your fork on Github, and click “Contribute” then “Create Pull Request”</a:t>
            </a:r>
          </a:p>
        </p:txBody>
      </p:sp>
      <p:pic>
        <p:nvPicPr>
          <p:cNvPr id="307" name="pasted-movie.png" descr="pasted-movie.png"/>
          <p:cNvPicPr>
            <a:picLocks noChangeAspect="1"/>
          </p:cNvPicPr>
          <p:nvPr/>
        </p:nvPicPr>
        <p:blipFill>
          <a:blip r:embed="rId3">
            <a:extLst/>
          </a:blip>
          <a:stretch>
            <a:fillRect/>
          </a:stretch>
        </p:blipFill>
        <p:spPr>
          <a:xfrm>
            <a:off x="13322300" y="2032000"/>
            <a:ext cx="10553700" cy="11607800"/>
          </a:xfrm>
          <a:prstGeom prst="rect">
            <a:avLst/>
          </a:prstGeom>
          <a:ln w="12700">
            <a:miter lim="400000"/>
          </a:ln>
        </p:spPr>
      </p:pic>
    </p:spTree>
  </p:cSld>
  <p:clrMapOvr>
    <a:masterClrMapping/>
  </p:clrMapOvr>
  <p:transition xmlns:p14="http://schemas.microsoft.com/office/powerpoint/2010/main" spd="med" advClick="1"/>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9" name="Making a Pull Request"/>
          <p:cNvSpPr txBox="1"/>
          <p:nvPr>
            <p:ph type="title"/>
          </p:nvPr>
        </p:nvSpPr>
        <p:spPr>
          <a:xfrm>
            <a:off x="508000" y="241300"/>
            <a:ext cx="23368000" cy="1524000"/>
          </a:xfrm>
          <a:prstGeom prst="rect">
            <a:avLst/>
          </a:prstGeom>
        </p:spPr>
        <p:txBody>
          <a:bodyPr/>
          <a:lstStyle/>
          <a:p>
            <a:pPr/>
            <a:r>
              <a:t>Making a Pull Request</a:t>
            </a:r>
          </a:p>
        </p:txBody>
      </p:sp>
      <p:sp>
        <p:nvSpPr>
          <p:cNvPr id="310" name="We love hearing your feedback and suggestions, so we’ve created a repository which you can add them to!…"/>
          <p:cNvSpPr txBox="1"/>
          <p:nvPr>
            <p:ph type="body" idx="1"/>
          </p:nvPr>
        </p:nvSpPr>
        <p:spPr>
          <a:xfrm>
            <a:off x="508000" y="2032000"/>
            <a:ext cx="12814300" cy="11430000"/>
          </a:xfrm>
          <a:prstGeom prst="rect">
            <a:avLst/>
          </a:prstGeom>
        </p:spPr>
        <p:txBody>
          <a:bodyPr/>
          <a:lstStyle/>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We love hearing your feedback and suggestions, so we’ve created a repository which you can add them to!</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First, go to </a:t>
            </a:r>
            <a:r>
              <a:rPr u="sng">
                <a:hlinkClick r:id="rId2" invalidUrl="" action="" tgtFrame="" tooltip="" history="1" highlightClick="0" endSnd="0"/>
              </a:rPr>
              <a:t>https://github.com/stirling-ussc/git-workshop</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Make sure you’re signed in, then click the “fork” button</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Ensure that the fork will be created on your main Github profile (@mcb2003 in my case), then click “Create Fork”</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Next, clone your version of the repository locally, make, stage and commit your changes, and push your changes to your fork of the repository</a:t>
            </a:r>
          </a:p>
          <a:p>
            <a:pPr lvl="1" marL="6858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Replace “mcb2003” in the URL shown with your Github username</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Next, go back to your fork on Github, and click “Contribute” then “Create Pull Request”</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Give your PR a title, and explain what it’s for in the description, then click “Create Pull Request”</a:t>
            </a:r>
          </a:p>
        </p:txBody>
      </p:sp>
      <p:pic>
        <p:nvPicPr>
          <p:cNvPr id="311" name="pasted-movie.png" descr="pasted-movie.png"/>
          <p:cNvPicPr>
            <a:picLocks noChangeAspect="1"/>
          </p:cNvPicPr>
          <p:nvPr/>
        </p:nvPicPr>
        <p:blipFill>
          <a:blip r:embed="rId3">
            <a:extLst/>
          </a:blip>
          <a:stretch>
            <a:fillRect/>
          </a:stretch>
        </p:blipFill>
        <p:spPr>
          <a:xfrm>
            <a:off x="13322300" y="2032000"/>
            <a:ext cx="10553700" cy="11607800"/>
          </a:xfrm>
          <a:prstGeom prst="rect">
            <a:avLst/>
          </a:prstGeom>
          <a:ln w="12700">
            <a:miter lim="400000"/>
          </a:ln>
        </p:spPr>
      </p:pic>
    </p:spTree>
  </p:cSld>
  <p:clrMapOvr>
    <a:masterClrMapping/>
  </p:clrMapOvr>
  <p:transition xmlns:p14="http://schemas.microsoft.com/office/powerpoint/2010/main" spd="med" advClick="1"/>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3" name="Making a Pull Request"/>
          <p:cNvSpPr txBox="1"/>
          <p:nvPr>
            <p:ph type="title"/>
          </p:nvPr>
        </p:nvSpPr>
        <p:spPr>
          <a:xfrm>
            <a:off x="508000" y="241300"/>
            <a:ext cx="23368000" cy="1524000"/>
          </a:xfrm>
          <a:prstGeom prst="rect">
            <a:avLst/>
          </a:prstGeom>
        </p:spPr>
        <p:txBody>
          <a:bodyPr/>
          <a:lstStyle/>
          <a:p>
            <a:pPr/>
            <a:r>
              <a:t>Making a Pull Request</a:t>
            </a:r>
          </a:p>
        </p:txBody>
      </p:sp>
      <p:sp>
        <p:nvSpPr>
          <p:cNvPr id="314" name="We love hearing your feedback and suggestions, so we’ve created a repository which you can add them to!…"/>
          <p:cNvSpPr txBox="1"/>
          <p:nvPr>
            <p:ph type="body" idx="1"/>
          </p:nvPr>
        </p:nvSpPr>
        <p:spPr>
          <a:xfrm>
            <a:off x="508000" y="2032000"/>
            <a:ext cx="12814300" cy="11430000"/>
          </a:xfrm>
          <a:prstGeom prst="rect">
            <a:avLst/>
          </a:prstGeom>
        </p:spPr>
        <p:txBody>
          <a:bodyPr/>
          <a:lstStyle/>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We love hearing your feedback and suggestions, so we’ve created a repository which you can add them to!</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First, go to </a:t>
            </a:r>
            <a:r>
              <a:rPr u="sng">
                <a:hlinkClick r:id="rId2" invalidUrl="" action="" tgtFrame="" tooltip="" history="1" highlightClick="0" endSnd="0"/>
              </a:rPr>
              <a:t>https://github.com/stirling-ussc/git-workshop</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Make sure you’re signed in, then click the “fork” button</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Ensure that the fork will be created on your main Github profile (@mcb2003 in my case), then click “Create Fork”</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Next, clone your version of the repository locally, make, stage and commit your changes, and push your changes to your fork of the repository</a:t>
            </a:r>
          </a:p>
          <a:p>
            <a:pPr lvl="1" marL="6858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Replace “mcb2003” in the URL shown with your Github username</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Next, go back to your fork on Github, and click “Contribute” then “Create Pull Request”</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Give your PR a title, and explain what it’s for in the description, then click “Create Pull Request”</a:t>
            </a:r>
          </a:p>
          <a:p>
            <a:pPr marL="228600" indent="-228600" defTabSz="457200">
              <a:lnSpc>
                <a:spcPct val="100000"/>
              </a:lnSpc>
              <a:spcBef>
                <a:spcPts val="1100"/>
              </a:spcBef>
              <a:buSzPct val="100000"/>
              <a:defRPr sz="1400">
                <a:solidFill>
                  <a:srgbClr val="4E443C"/>
                </a:solidFill>
                <a:latin typeface="Helvetica"/>
                <a:ea typeface="Helvetica"/>
                <a:cs typeface="Helvetica"/>
                <a:sym typeface="Helvetica"/>
              </a:defRPr>
            </a:pPr>
            <a:r>
              <a:t>That’s it! You’ve successfully open a PR, and the maintainers of the project (the USSC committee in this case) can now comment on your suggestion via the PR comments thread, and merge or close your request!</a:t>
            </a:r>
          </a:p>
        </p:txBody>
      </p:sp>
      <p:pic>
        <p:nvPicPr>
          <p:cNvPr id="315" name="pasted-movie.png" descr="pasted-movie.png"/>
          <p:cNvPicPr>
            <a:picLocks noChangeAspect="1"/>
          </p:cNvPicPr>
          <p:nvPr/>
        </p:nvPicPr>
        <p:blipFill>
          <a:blip r:embed="rId3">
            <a:extLst/>
          </a:blip>
          <a:stretch>
            <a:fillRect/>
          </a:stretch>
        </p:blipFill>
        <p:spPr>
          <a:xfrm>
            <a:off x="13322300" y="2032000"/>
            <a:ext cx="10553700" cy="11607800"/>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8" name="Git is a Version Control System"/>
          <p:cNvSpPr txBox="1"/>
          <p:nvPr>
            <p:ph type="title"/>
          </p:nvPr>
        </p:nvSpPr>
        <p:spPr>
          <a:xfrm>
            <a:off x="508000" y="254000"/>
            <a:ext cx="23368000" cy="1524000"/>
          </a:xfrm>
          <a:prstGeom prst="rect">
            <a:avLst/>
          </a:prstGeom>
        </p:spPr>
        <p:txBody>
          <a:bodyPr/>
          <a:lstStyle/>
          <a:p>
            <a:pPr/>
            <a:r>
              <a:t>Git is a Version Control System</a:t>
            </a:r>
          </a:p>
        </p:txBody>
      </p:sp>
      <p:sp>
        <p:nvSpPr>
          <p:cNvPr id="189" name="A Version Control System (VCS) is a very wise thing to use. It allows you to:…"/>
          <p:cNvSpPr txBox="1"/>
          <p:nvPr>
            <p:ph type="body" idx="1"/>
          </p:nvPr>
        </p:nvSpPr>
        <p:spPr>
          <a:xfrm>
            <a:off x="508000" y="2032000"/>
            <a:ext cx="23368000" cy="11430000"/>
          </a:xfrm>
          <a:prstGeom prst="rect">
            <a:avLst/>
          </a:prstGeom>
        </p:spPr>
        <p:txBody>
          <a:bodyPr/>
          <a:lstStyle/>
          <a:p>
            <a:pPr marL="0" indent="0">
              <a:buSzTx/>
              <a:buNone/>
            </a:pPr>
            <a:r>
              <a:t>A Version Control System (VCS) is a very wise thing to use. It allows you to:</a:t>
            </a:r>
          </a:p>
          <a:p>
            <a:pPr marL="838200" indent="-228600">
              <a:buSzPct val="100000"/>
            </a:pPr>
            <a:r>
              <a:t>Revert selected files back to a previous state</a:t>
            </a:r>
          </a:p>
          <a:p>
            <a:pPr marL="838200" indent="-228600">
              <a:buSzPct val="100000"/>
            </a:pPr>
            <a:r>
              <a:t>Revert the entire project back to a previous state</a:t>
            </a:r>
          </a:p>
          <a:p>
            <a:pPr marL="838200" indent="-228600">
              <a:buSzPct val="100000"/>
            </a:pPr>
            <a:r>
              <a:t>Compare changes over time</a:t>
            </a:r>
          </a:p>
          <a:p>
            <a:pPr marL="838200" indent="-228600">
              <a:buSzPct val="100000"/>
            </a:pPr>
            <a:r>
              <a:t>See who last modified something that might be causing a problem (who introduced an issue and when)</a:t>
            </a:r>
          </a:p>
          <a:p>
            <a:pPr marL="838200" indent="-228600">
              <a:buSzPct val="100000"/>
            </a:pPr>
            <a:r>
              <a:t>Easily collaborate on projects with others</a:t>
            </a:r>
          </a:p>
          <a:p>
            <a:pPr marL="0" indent="0">
              <a:buSzTx/>
              <a:buNone/>
            </a:pPr>
            <a:r>
              <a:t>With a VCS, If you screw things up or lose files, you can easily recover, and you can merge the work of several people together automatically.</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1" name="Git is Distributed"/>
          <p:cNvSpPr txBox="1"/>
          <p:nvPr>
            <p:ph type="title"/>
          </p:nvPr>
        </p:nvSpPr>
        <p:spPr>
          <a:xfrm>
            <a:off x="508000" y="254000"/>
            <a:ext cx="23368000" cy="1524000"/>
          </a:xfrm>
          <a:prstGeom prst="rect">
            <a:avLst/>
          </a:prstGeom>
        </p:spPr>
        <p:txBody>
          <a:bodyPr/>
          <a:lstStyle/>
          <a:p>
            <a:pPr/>
            <a:r>
              <a:t>Git is Distributed</a:t>
            </a:r>
          </a:p>
        </p:txBody>
      </p:sp>
      <p:sp>
        <p:nvSpPr>
          <p:cNvPr id="192" name="Git lets you pull changes from, and push changes to, remote copies of your project repository…"/>
          <p:cNvSpPr txBox="1"/>
          <p:nvPr>
            <p:ph type="body" idx="1"/>
          </p:nvPr>
        </p:nvSpPr>
        <p:spPr>
          <a:xfrm>
            <a:off x="508000" y="2032000"/>
            <a:ext cx="14630400" cy="11430000"/>
          </a:xfrm>
          <a:prstGeom prst="rect">
            <a:avLst/>
          </a:prstGeom>
        </p:spPr>
        <p:txBody>
          <a:bodyPr/>
          <a:lstStyle/>
          <a:p>
            <a:pPr marL="838200" indent="-228600">
              <a:buSzPct val="100000"/>
            </a:pPr>
            <a:r>
              <a:t>Git lets you </a:t>
            </a:r>
            <a:r>
              <a:rPr b="1"/>
              <a:t>pull</a:t>
            </a:r>
            <a:r>
              <a:t> changes from, and </a:t>
            </a:r>
            <a:r>
              <a:rPr b="1"/>
              <a:t>push</a:t>
            </a:r>
            <a:r>
              <a:t> changes to, remote copies of your project repository</a:t>
            </a:r>
          </a:p>
          <a:p>
            <a:pPr marL="838200" indent="-228600">
              <a:buSzPct val="100000"/>
            </a:pPr>
            <a:r>
              <a:t>Each copy stores the entire project history (every version of every file)</a:t>
            </a:r>
          </a:p>
          <a:p>
            <a:pPr marL="838200" indent="-228600">
              <a:buSzPct val="100000"/>
            </a:pPr>
            <a:r>
              <a:t>Hosted code-forges like </a:t>
            </a:r>
            <a:r>
              <a:rPr u="sng">
                <a:hlinkClick r:id="rId2" invalidUrl="" action="" tgtFrame="" tooltip="" history="1" highlightClick="0" endSnd="0"/>
              </a:rPr>
              <a:t>Github</a:t>
            </a:r>
            <a:r>
              <a:t>, </a:t>
            </a:r>
            <a:r>
              <a:rPr u="sng">
                <a:hlinkClick r:id="rId3" invalidUrl="" action="" tgtFrame="" tooltip="" history="1" highlightClick="0" endSnd="0"/>
              </a:rPr>
              <a:t>Gitlab</a:t>
            </a:r>
            <a:r>
              <a:t>, and </a:t>
            </a:r>
            <a:r>
              <a:rPr u="sng">
                <a:hlinkClick r:id="rId4" invalidUrl="" action="" tgtFrame="" tooltip="" history="1" highlightClick="0" endSnd="0"/>
              </a:rPr>
              <a:t>Sourcehut</a:t>
            </a:r>
            <a:r>
              <a:t> provide a central place from which to distribute your repository, and accept contributions from others</a:t>
            </a:r>
          </a:p>
        </p:txBody>
      </p:sp>
      <p:grpSp>
        <p:nvGrpSpPr>
          <p:cNvPr id="195" name="Group"/>
          <p:cNvGrpSpPr/>
          <p:nvPr/>
        </p:nvGrpSpPr>
        <p:grpSpPr>
          <a:xfrm>
            <a:off x="15646400" y="2031999"/>
            <a:ext cx="8483600" cy="10722967"/>
            <a:chOff x="0" y="0"/>
            <a:chExt cx="8483600" cy="10722965"/>
          </a:xfrm>
        </p:grpSpPr>
        <p:pic>
          <p:nvPicPr>
            <p:cNvPr id="193" name="Diagram of a file versioning system, consisting of three rectangles representing computers, and a larger rectangle representing a server computer. The server computer has a version database with three versions of a file. The two other computers, Computer" descr="Diagram of a file versioning system, consisting of three rectangles representing computers, and a larger rectangle representing a server computer. The server computer has a version database with three versions of a file. The two other computers, Computer A and Computer B, each have a version database with two versions of the file. The file is accessed by the two other computers through the server computer. The diagram is in grayscale."/>
            <p:cNvPicPr>
              <a:picLocks noChangeAspect="1"/>
            </p:cNvPicPr>
            <p:nvPr/>
          </p:nvPicPr>
          <p:blipFill>
            <a:blip r:embed="rId5">
              <a:extLst/>
            </a:blip>
            <a:stretch>
              <a:fillRect/>
            </a:stretch>
          </p:blipFill>
          <p:spPr>
            <a:xfrm>
              <a:off x="0" y="0"/>
              <a:ext cx="8483600" cy="10160000"/>
            </a:xfrm>
            <a:prstGeom prst="rect">
              <a:avLst/>
            </a:prstGeom>
            <a:ln w="12700" cap="flat">
              <a:noFill/>
              <a:miter lim="400000"/>
            </a:ln>
            <a:effectLst/>
          </p:spPr>
        </p:pic>
        <p:sp>
          <p:nvSpPr>
            <p:cNvPr id="194" name="Caption"/>
            <p:cNvSpPr/>
            <p:nvPr/>
          </p:nvSpPr>
          <p:spPr>
            <a:xfrm>
              <a:off x="0" y="10261600"/>
              <a:ext cx="8483600" cy="461366"/>
            </a:xfrm>
            <a:prstGeom prst="roundRect">
              <a:avLst>
                <a:gd name="adj" fmla="val 0"/>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lgn="ctr">
                <a:lnSpc>
                  <a:spcPct val="100000"/>
                </a:lnSpc>
                <a:spcBef>
                  <a:spcPts val="0"/>
                </a:spcBef>
                <a:defRPr sz="2400">
                  <a:solidFill>
                    <a:srgbClr val="5E5E5E"/>
                  </a:solidFill>
                </a:defRPr>
              </a:lvl1pPr>
            </a:lstStyle>
            <a:p>
              <a:pPr/>
              <a:r>
                <a:t>Example of a distributed VCS</a:t>
              </a:r>
            </a:p>
          </p:txBody>
        </p:sp>
      </p:gr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7" name="Git is Everywhere!"/>
          <p:cNvSpPr txBox="1"/>
          <p:nvPr>
            <p:ph type="title"/>
          </p:nvPr>
        </p:nvSpPr>
        <p:spPr>
          <a:xfrm>
            <a:off x="508000" y="254000"/>
            <a:ext cx="23368000" cy="1524000"/>
          </a:xfrm>
          <a:prstGeom prst="rect">
            <a:avLst/>
          </a:prstGeom>
        </p:spPr>
        <p:txBody>
          <a:bodyPr/>
          <a:lstStyle/>
          <a:p>
            <a:pPr/>
            <a:r>
              <a:t>Git is Everywhere!</a:t>
            </a:r>
          </a:p>
        </p:txBody>
      </p:sp>
      <p:sp>
        <p:nvSpPr>
          <p:cNvPr id="198" name="Git scales, from the smallest of hobby projects, to the Linux kernel, one of the largest free software projects in the world, and the project git was created for…"/>
          <p:cNvSpPr txBox="1"/>
          <p:nvPr>
            <p:ph type="body" idx="1"/>
          </p:nvPr>
        </p:nvSpPr>
        <p:spPr>
          <a:xfrm>
            <a:off x="508000" y="2032000"/>
            <a:ext cx="23368000" cy="11430000"/>
          </a:xfrm>
          <a:prstGeom prst="rect">
            <a:avLst/>
          </a:prstGeom>
        </p:spPr>
        <p:txBody>
          <a:bodyPr numCol="2" spcCol="1168400"/>
          <a:lstStyle/>
          <a:p>
            <a:pPr marL="528065" indent="-144018" defTabSz="1536153">
              <a:spcBef>
                <a:spcPts val="2800"/>
              </a:spcBef>
              <a:buSzPct val="100000"/>
              <a:defRPr sz="3024"/>
            </a:pPr>
            <a:r>
              <a:t>Git scales, from the smallest of hobby projects, to </a:t>
            </a:r>
            <a:r>
              <a:rPr u="sng">
                <a:hlinkClick r:id="rId2" invalidUrl="" action="" tgtFrame="" tooltip="" history="1" highlightClick="0" endSnd="0"/>
              </a:rPr>
              <a:t>the Linux kernel</a:t>
            </a:r>
            <a:r>
              <a:t>, one of the largest free software projects in the world, and the project git was created for</a:t>
            </a:r>
          </a:p>
          <a:p>
            <a:pPr marL="528065" indent="-144018" defTabSz="1536153">
              <a:spcBef>
                <a:spcPts val="2800"/>
              </a:spcBef>
              <a:buSzPct val="100000"/>
              <a:defRPr sz="3024"/>
            </a:pPr>
            <a:r>
              <a:t>Millions of developers, acting individually or working for thousands of companies, use git every day</a:t>
            </a:r>
          </a:p>
          <a:p>
            <a:pPr marL="528065" indent="-144018" defTabSz="1536153">
              <a:spcBef>
                <a:spcPts val="2800"/>
              </a:spcBef>
              <a:buSzPct val="100000"/>
              <a:defRPr sz="3024"/>
            </a:pPr>
            <a:r>
              <a:t>It has become the de facto standard version control system for much of the industry</a:t>
            </a:r>
          </a:p>
          <a:p>
            <a:pPr marL="528065" indent="-144018" defTabSz="1536153">
              <a:spcBef>
                <a:spcPts val="2800"/>
              </a:spcBef>
              <a:buSzPct val="100000"/>
              <a:defRPr sz="3024"/>
            </a:pPr>
            <a:r>
              <a:t>Google</a:t>
            </a:r>
          </a:p>
          <a:p>
            <a:pPr marL="528065" indent="-144018" defTabSz="1536153">
              <a:spcBef>
                <a:spcPts val="2800"/>
              </a:spcBef>
              <a:buSzPct val="100000"/>
              <a:defRPr sz="3024"/>
            </a:pPr>
            <a:r>
              <a:t>Microsoft</a:t>
            </a:r>
          </a:p>
          <a:p>
            <a:pPr marL="528065" indent="-144018" defTabSz="1536153">
              <a:spcBef>
                <a:spcPts val="2800"/>
              </a:spcBef>
              <a:buSzPct val="100000"/>
              <a:defRPr sz="3024"/>
            </a:pPr>
            <a:r>
              <a:t>Twitter</a:t>
            </a:r>
          </a:p>
          <a:p>
            <a:pPr marL="528065" indent="-144018" defTabSz="1536153">
              <a:spcBef>
                <a:spcPts val="2800"/>
              </a:spcBef>
              <a:buSzPct val="100000"/>
              <a:defRPr sz="3024"/>
            </a:pPr>
            <a:r>
              <a:t>LinkedIn</a:t>
            </a:r>
          </a:p>
          <a:p>
            <a:pPr marL="528065" indent="-144018" defTabSz="1536153">
              <a:spcBef>
                <a:spcPts val="2800"/>
              </a:spcBef>
              <a:buSzPct val="100000"/>
              <a:defRPr sz="3024"/>
            </a:pPr>
            <a:r>
              <a:t>Netflix</a:t>
            </a:r>
          </a:p>
          <a:p>
            <a:pPr marL="528065" indent="-144018" defTabSz="1536153">
              <a:spcBef>
                <a:spcPts val="2800"/>
              </a:spcBef>
              <a:buSzPct val="100000"/>
              <a:defRPr sz="3024"/>
            </a:pPr>
            <a:r>
              <a:t>Perl</a:t>
            </a:r>
          </a:p>
          <a:p>
            <a:pPr marL="528065" indent="-144018" defTabSz="1536153">
              <a:spcBef>
                <a:spcPts val="2800"/>
              </a:spcBef>
              <a:buSzPct val="100000"/>
              <a:defRPr sz="3024"/>
            </a:pPr>
            <a:r>
              <a:t>PostgreSQL</a:t>
            </a:r>
          </a:p>
          <a:p>
            <a:pPr marL="528065" indent="-144018" defTabSz="1536153">
              <a:spcBef>
                <a:spcPts val="2800"/>
              </a:spcBef>
              <a:buSzPct val="100000"/>
              <a:defRPr sz="3024"/>
            </a:pPr>
            <a:r>
              <a:t>Android</a:t>
            </a:r>
          </a:p>
          <a:p>
            <a:pPr marL="528065" indent="-144018" defTabSz="1536153">
              <a:spcBef>
                <a:spcPts val="2800"/>
              </a:spcBef>
              <a:buSzPct val="100000"/>
              <a:defRPr sz="3024"/>
            </a:pPr>
            <a:r>
              <a:t>Linux</a:t>
            </a:r>
          </a:p>
          <a:p>
            <a:pPr marL="528065" indent="-144018" defTabSz="1536153">
              <a:spcBef>
                <a:spcPts val="2800"/>
              </a:spcBef>
              <a:buSzPct val="100000"/>
              <a:defRPr sz="3024"/>
            </a:pPr>
            <a:r>
              <a:t>Ruby on Rails</a:t>
            </a:r>
          </a:p>
          <a:p>
            <a:pPr marL="528065" indent="-144018" defTabSz="1536153">
              <a:spcBef>
                <a:spcPts val="2800"/>
              </a:spcBef>
              <a:buSzPct val="100000"/>
              <a:defRPr sz="3024"/>
            </a:pPr>
            <a:r>
              <a:t>QT</a:t>
            </a:r>
          </a:p>
          <a:p>
            <a:pPr marL="528065" indent="-144018" defTabSz="1536153">
              <a:spcBef>
                <a:spcPts val="2800"/>
              </a:spcBef>
              <a:buSzPct val="100000"/>
              <a:defRPr sz="3024"/>
            </a:pPr>
            <a:r>
              <a:t>Gnome</a:t>
            </a:r>
          </a:p>
          <a:p>
            <a:pPr marL="528065" indent="-144018" defTabSz="1536153">
              <a:spcBef>
                <a:spcPts val="2800"/>
              </a:spcBef>
              <a:buSzPct val="100000"/>
              <a:defRPr sz="3024"/>
            </a:pPr>
            <a:r>
              <a:t>Eclipse</a:t>
            </a:r>
          </a:p>
          <a:p>
            <a:pPr marL="528065" indent="-144018" defTabSz="1536153">
              <a:spcBef>
                <a:spcPts val="2800"/>
              </a:spcBef>
              <a:buSzPct val="100000"/>
              <a:defRPr sz="3024"/>
            </a:pPr>
            <a:r>
              <a:t>KDE</a:t>
            </a:r>
          </a:p>
          <a:p>
            <a:pPr marL="528065" indent="-144018" defTabSz="1536153">
              <a:spcBef>
                <a:spcPts val="2800"/>
              </a:spcBef>
              <a:buSzPct val="100000"/>
              <a:defRPr sz="3024"/>
            </a:pPr>
            <a:r>
              <a:t>X</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0" name="Installing Git"/>
          <p:cNvSpPr txBox="1"/>
          <p:nvPr>
            <p:ph type="title"/>
          </p:nvPr>
        </p:nvSpPr>
        <p:spPr>
          <a:xfrm>
            <a:off x="508000" y="254000"/>
            <a:ext cx="23368000" cy="1524000"/>
          </a:xfrm>
          <a:prstGeom prst="rect">
            <a:avLst/>
          </a:prstGeom>
        </p:spPr>
        <p:txBody>
          <a:bodyPr/>
          <a:lstStyle/>
          <a:p>
            <a:pPr/>
            <a:r>
              <a:t>Installing Git</a:t>
            </a:r>
          </a:p>
        </p:txBody>
      </p:sp>
      <p:sp>
        <p:nvSpPr>
          <p:cNvPr id="201" name="Refer to https://lowerelements.club/ussc-git for installation instructions…"/>
          <p:cNvSpPr txBox="1"/>
          <p:nvPr>
            <p:ph type="body" idx="1"/>
          </p:nvPr>
        </p:nvSpPr>
        <p:spPr>
          <a:xfrm>
            <a:off x="508000" y="2032000"/>
            <a:ext cx="23368000" cy="11430000"/>
          </a:xfrm>
          <a:prstGeom prst="rect">
            <a:avLst/>
          </a:prstGeom>
        </p:spPr>
        <p:txBody>
          <a:bodyPr/>
          <a:lstStyle/>
          <a:p>
            <a:pPr marL="1066800" indent="-228600">
              <a:buSzPct val="100000"/>
            </a:pPr>
            <a:r>
              <a:t>Refer to </a:t>
            </a:r>
            <a:r>
              <a:rPr u="sng">
                <a:hlinkClick r:id="rId2" invalidUrl="" action="" tgtFrame="" tooltip="" history="1" highlightClick="0" endSnd="0"/>
              </a:rPr>
              <a:t>https://lowerelements.club/ussc-git</a:t>
            </a:r>
            <a:r>
              <a:t> for installation instructions</a:t>
            </a:r>
          </a:p>
          <a:p>
            <a:pPr marL="1066800" indent="-228600">
              <a:buSzPct val="100000"/>
            </a:pPr>
            <a:r>
              <a:t>If you’d like a graphical way to use git, install Github Desktop from </a:t>
            </a:r>
            <a:r>
              <a:rPr u="sng">
                <a:hlinkClick r:id="rId3" invalidUrl="" action="" tgtFrame="" tooltip="" history="1" highlightClick="0" endSnd="0"/>
              </a:rPr>
              <a:t>https://desktop.github.com</a:t>
            </a:r>
          </a:p>
          <a:p>
            <a:pPr marL="1066800" indent="-228600">
              <a:buSzPct val="100000"/>
            </a:pPr>
            <a:r>
              <a:t>You should also explore you’re IDEs support for git (either built in or via a plugin) after this session</a:t>
            </a:r>
          </a:p>
          <a:p>
            <a:pPr marL="1066800" indent="-228600">
              <a:buSzPct val="100000"/>
            </a:pPr>
            <a:r>
              <a:t>The </a:t>
            </a:r>
            <a:r>
              <a:rPr u="sng">
                <a:hlinkClick r:id="rId4" invalidUrl="" action="" tgtFrame="" tooltip="" history="1" highlightClick="0" endSnd="0"/>
              </a:rPr>
              <a:t>Installing Git section of the git book</a:t>
            </a:r>
            <a:r>
              <a:t> may also be useful</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3" name="Create a Repository"/>
          <p:cNvSpPr txBox="1"/>
          <p:nvPr>
            <p:ph type="title"/>
          </p:nvPr>
        </p:nvSpPr>
        <p:spPr>
          <a:xfrm>
            <a:off x="508000" y="254000"/>
            <a:ext cx="23368000" cy="1524000"/>
          </a:xfrm>
          <a:prstGeom prst="rect">
            <a:avLst/>
          </a:prstGeom>
        </p:spPr>
        <p:txBody>
          <a:bodyPr/>
          <a:lstStyle/>
          <a:p>
            <a:pPr/>
            <a:r>
              <a:t>Create a Repository</a:t>
            </a:r>
          </a:p>
        </p:txBody>
      </p:sp>
      <p:sp>
        <p:nvSpPr>
          <p:cNvPr id="204" name="Sign in or create an account on GitHub.com…"/>
          <p:cNvSpPr txBox="1"/>
          <p:nvPr>
            <p:ph type="body" idx="1"/>
          </p:nvPr>
        </p:nvSpPr>
        <p:spPr>
          <a:xfrm>
            <a:off x="508000" y="2032000"/>
            <a:ext cx="12814300" cy="11430000"/>
          </a:xfrm>
          <a:prstGeom prst="rect">
            <a:avLst/>
          </a:prstGeom>
        </p:spPr>
        <p:txBody>
          <a:bodyPr/>
          <a:lstStyle/>
          <a:p>
            <a:pPr marL="992124" indent="-212597" defTabSz="2267655">
              <a:spcBef>
                <a:spcPts val="4100"/>
              </a:spcBef>
              <a:buSzPct val="100000"/>
              <a:defRPr sz="4464"/>
            </a:pPr>
            <a:r>
              <a:t>Sign in or create an account on </a:t>
            </a:r>
            <a:r>
              <a:rPr u="sng">
                <a:hlinkClick r:id="rId2" invalidUrl="" action="" tgtFrame="" tooltip="" history="1" highlightClick="0" endSnd="0"/>
              </a:rPr>
              <a:t>GitHub.com</a:t>
            </a:r>
          </a:p>
          <a:p>
            <a:pPr marL="992124" indent="-212597" defTabSz="2267655">
              <a:spcBef>
                <a:spcPts val="4100"/>
              </a:spcBef>
              <a:buSzPct val="100000"/>
              <a:defRPr sz="4464"/>
            </a:pPr>
            <a:r>
              <a:t>Click the “Create New” button, choose “New Repository”</a:t>
            </a:r>
          </a:p>
          <a:p>
            <a:pPr marL="992124" indent="-212597" defTabSz="2267655">
              <a:spcBef>
                <a:spcPts val="4100"/>
              </a:spcBef>
              <a:buSzPct val="100000"/>
              <a:defRPr sz="4464"/>
            </a:pPr>
            <a:r>
              <a:t>Give your repository a name, description, and tick the box to add a README</a:t>
            </a:r>
          </a:p>
          <a:p>
            <a:pPr marL="992124" indent="-212597" defTabSz="2267655">
              <a:spcBef>
                <a:spcPts val="4100"/>
              </a:spcBef>
              <a:buSzPct val="100000"/>
              <a:defRPr sz="4464"/>
            </a:pPr>
            <a:r>
              <a:t>Keep your repository private for now, unless you want it to be public</a:t>
            </a:r>
          </a:p>
          <a:p>
            <a:pPr marL="992124" indent="-212597" defTabSz="2267655">
              <a:spcBef>
                <a:spcPts val="4100"/>
              </a:spcBef>
              <a:buSzPct val="100000"/>
              <a:defRPr sz="4464"/>
            </a:pPr>
            <a:r>
              <a:t>Select a gitignore for the language you intend to use if one exists (this prevents git from saving various temporary files and build artefacts generated by your language of choice</a:t>
            </a:r>
          </a:p>
          <a:p>
            <a:pPr marL="992124" indent="-212597" defTabSz="2267655">
              <a:spcBef>
                <a:spcPts val="4100"/>
              </a:spcBef>
              <a:buSzPct val="100000"/>
              <a:defRPr sz="4464"/>
            </a:pPr>
            <a:r>
              <a:t>If you’re repo will be public, choose a license for your code</a:t>
            </a:r>
          </a:p>
        </p:txBody>
      </p:sp>
      <p:pic>
        <p:nvPicPr>
          <p:cNvPr id="205" name="pasted-movie.png" descr="pasted-movie.png"/>
          <p:cNvPicPr>
            <a:picLocks noChangeAspect="1"/>
          </p:cNvPicPr>
          <p:nvPr/>
        </p:nvPicPr>
        <p:blipFill>
          <a:blip r:embed="rId3">
            <a:extLst/>
          </a:blip>
          <a:stretch>
            <a:fillRect/>
          </a:stretch>
        </p:blipFill>
        <p:spPr>
          <a:xfrm>
            <a:off x="13322300" y="2032000"/>
            <a:ext cx="10553700" cy="11645900"/>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7" name="Clone the Repo Locally"/>
          <p:cNvSpPr txBox="1"/>
          <p:nvPr>
            <p:ph type="title"/>
          </p:nvPr>
        </p:nvSpPr>
        <p:spPr>
          <a:xfrm>
            <a:off x="508000" y="254000"/>
            <a:ext cx="23368000" cy="1524000"/>
          </a:xfrm>
          <a:prstGeom prst="rect">
            <a:avLst/>
          </a:prstGeom>
        </p:spPr>
        <p:txBody>
          <a:bodyPr/>
          <a:lstStyle/>
          <a:p>
            <a:pPr/>
            <a:r>
              <a:t>Clone the Repo Locally</a:t>
            </a:r>
          </a:p>
        </p:txBody>
      </p:sp>
      <p:sp>
        <p:nvSpPr>
          <p:cNvPr id="208" name="Open a Git Bash (Windows), or a Terminal (macOS &amp; Linux)…"/>
          <p:cNvSpPr txBox="1"/>
          <p:nvPr>
            <p:ph type="body" idx="1"/>
          </p:nvPr>
        </p:nvSpPr>
        <p:spPr>
          <a:xfrm>
            <a:off x="508000" y="2032000"/>
            <a:ext cx="12839700" cy="11430000"/>
          </a:xfrm>
          <a:prstGeom prst="rect">
            <a:avLst/>
          </a:prstGeom>
        </p:spPr>
        <p:txBody>
          <a:bodyPr/>
          <a:lstStyle/>
          <a:p>
            <a:pPr marL="778763" indent="-166878" defTabSz="1779987">
              <a:spcBef>
                <a:spcPts val="3200"/>
              </a:spcBef>
              <a:buSzPct val="100000"/>
              <a:defRPr sz="3504"/>
            </a:pPr>
            <a:r>
              <a:t>Open a Git Bash (Windows), or a Terminal (macOS &amp; Linux)</a:t>
            </a:r>
          </a:p>
          <a:p>
            <a:pPr marL="778763" indent="-166878" defTabSz="1779987">
              <a:spcBef>
                <a:spcPts val="3200"/>
              </a:spcBef>
              <a:buSzPct val="100000"/>
              <a:defRPr sz="3504"/>
            </a:pPr>
            <a:r>
              <a:t>Change directory to the location you’d like your repository to be stored</a:t>
            </a:r>
          </a:p>
          <a:p>
            <a:pPr marL="778763" indent="-166878" defTabSz="1779987">
              <a:spcBef>
                <a:spcPts val="3200"/>
              </a:spcBef>
              <a:buSzPct val="100000"/>
              <a:defRPr sz="3504"/>
            </a:pPr>
            <a:r>
              <a:t>Issue the “git clone” command, passing the URL of the Github repository</a:t>
            </a:r>
          </a:p>
          <a:p>
            <a:pPr marL="778763" indent="-166878" defTabSz="1779987">
              <a:spcBef>
                <a:spcPts val="3200"/>
              </a:spcBef>
              <a:buSzPct val="100000"/>
              <a:defRPr sz="3504"/>
            </a:pPr>
            <a:r>
              <a:t>Once the repo has been cloned, change directory into its working directory</a:t>
            </a:r>
          </a:p>
          <a:p>
            <a:pPr marL="778763" indent="-166878" defTabSz="1779987">
              <a:spcBef>
                <a:spcPts val="3200"/>
              </a:spcBef>
              <a:buSzPct val="100000"/>
              <a:defRPr sz="3504"/>
            </a:pPr>
            <a:r>
              <a:t>You’ll see a .git directory in the working directory (this is the database git keeps of every version of every tracked file, plus metadata)</a:t>
            </a:r>
          </a:p>
          <a:p>
            <a:pPr marL="778763" indent="-166878" defTabSz="1779987">
              <a:spcBef>
                <a:spcPts val="3200"/>
              </a:spcBef>
              <a:buSzPct val="100000"/>
              <a:defRPr sz="3504"/>
            </a:pPr>
            <a:r>
              <a:t>Depending on what options you chose when creating the repo, you may also see README.md, LICENSE and / or .gitignore (Github has created an initial commit for you with these files)</a:t>
            </a:r>
          </a:p>
          <a:p>
            <a:pPr marL="778763" indent="-166878" defTabSz="1779987">
              <a:spcBef>
                <a:spcPts val="3200"/>
              </a:spcBef>
              <a:buSzPct val="100000"/>
              <a:defRPr b="1" sz="3504"/>
            </a:pPr>
            <a:r>
              <a:t>Tip</a:t>
            </a:r>
            <a:r>
              <a:rPr b="0"/>
              <a:t>: You can create a repo locally, without using Github, by running “git init name”, where name is the name of the directory you want to create</a:t>
            </a:r>
          </a:p>
        </p:txBody>
      </p:sp>
      <p:pic>
        <p:nvPicPr>
          <p:cNvPr id="209" name="pasted-movie.png" descr="pasted-movie.png"/>
          <p:cNvPicPr>
            <a:picLocks noChangeAspect="1"/>
          </p:cNvPicPr>
          <p:nvPr/>
        </p:nvPicPr>
        <p:blipFill>
          <a:blip r:embed="rId2">
            <a:extLst/>
          </a:blip>
          <a:stretch>
            <a:fillRect/>
          </a:stretch>
        </p:blipFill>
        <p:spPr>
          <a:xfrm>
            <a:off x="13347700" y="2032000"/>
            <a:ext cx="10528300" cy="11645900"/>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